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67" r:id="rId2"/>
  </p:sldMasterIdLst>
  <p:notesMasterIdLst>
    <p:notesMasterId r:id="rId90"/>
  </p:notesMasterIdLst>
  <p:handoutMasterIdLst>
    <p:handoutMasterId r:id="rId91"/>
  </p:handoutMasterIdLst>
  <p:sldIdLst>
    <p:sldId id="774" r:id="rId3"/>
    <p:sldId id="444" r:id="rId4"/>
    <p:sldId id="742" r:id="rId5"/>
    <p:sldId id="643" r:id="rId6"/>
    <p:sldId id="755" r:id="rId7"/>
    <p:sldId id="727" r:id="rId8"/>
    <p:sldId id="739" r:id="rId9"/>
    <p:sldId id="732" r:id="rId10"/>
    <p:sldId id="743" r:id="rId11"/>
    <p:sldId id="744" r:id="rId12"/>
    <p:sldId id="749" r:id="rId13"/>
    <p:sldId id="756" r:id="rId14"/>
    <p:sldId id="589" r:id="rId15"/>
    <p:sldId id="604" r:id="rId16"/>
    <p:sldId id="740" r:id="rId17"/>
    <p:sldId id="750" r:id="rId18"/>
    <p:sldId id="606" r:id="rId19"/>
    <p:sldId id="576" r:id="rId20"/>
    <p:sldId id="607" r:id="rId21"/>
    <p:sldId id="760" r:id="rId22"/>
    <p:sldId id="761" r:id="rId23"/>
    <p:sldId id="767" r:id="rId24"/>
    <p:sldId id="768" r:id="rId25"/>
    <p:sldId id="735" r:id="rId26"/>
    <p:sldId id="762" r:id="rId27"/>
    <p:sldId id="590" r:id="rId28"/>
    <p:sldId id="592" r:id="rId29"/>
    <p:sldId id="769" r:id="rId30"/>
    <p:sldId id="593" r:id="rId31"/>
    <p:sldId id="594" r:id="rId32"/>
    <p:sldId id="757" r:id="rId33"/>
    <p:sldId id="595" r:id="rId34"/>
    <p:sldId id="712" r:id="rId35"/>
    <p:sldId id="733" r:id="rId36"/>
    <p:sldId id="482" r:id="rId37"/>
    <p:sldId id="758" r:id="rId38"/>
    <p:sldId id="479" r:id="rId39"/>
    <p:sldId id="770" r:id="rId40"/>
    <p:sldId id="563" r:id="rId41"/>
    <p:sldId id="483" r:id="rId42"/>
    <p:sldId id="364" r:id="rId43"/>
    <p:sldId id="365" r:id="rId44"/>
    <p:sldId id="439" r:id="rId45"/>
    <p:sldId id="728" r:id="rId46"/>
    <p:sldId id="645" r:id="rId47"/>
    <p:sldId id="613" r:id="rId48"/>
    <p:sldId id="644" r:id="rId49"/>
    <p:sldId id="751" r:id="rId50"/>
    <p:sldId id="655" r:id="rId51"/>
    <p:sldId id="510" r:id="rId52"/>
    <p:sldId id="713" r:id="rId53"/>
    <p:sldId id="702" r:id="rId54"/>
    <p:sldId id="738" r:id="rId55"/>
    <p:sldId id="601" r:id="rId56"/>
    <p:sldId id="703" r:id="rId57"/>
    <p:sldId id="704" r:id="rId58"/>
    <p:sldId id="598" r:id="rId59"/>
    <p:sldId id="617" r:id="rId60"/>
    <p:sldId id="618" r:id="rId61"/>
    <p:sldId id="619" r:id="rId62"/>
    <p:sldId id="620" r:id="rId63"/>
    <p:sldId id="737" r:id="rId64"/>
    <p:sldId id="752" r:id="rId65"/>
    <p:sldId id="753" r:id="rId66"/>
    <p:sldId id="701" r:id="rId67"/>
    <p:sldId id="748" r:id="rId68"/>
    <p:sldId id="726" r:id="rId69"/>
    <p:sldId id="745" r:id="rId70"/>
    <p:sldId id="746" r:id="rId71"/>
    <p:sldId id="747" r:id="rId72"/>
    <p:sldId id="736" r:id="rId73"/>
    <p:sldId id="763" r:id="rId74"/>
    <p:sldId id="680" r:id="rId75"/>
    <p:sldId id="681" r:id="rId76"/>
    <p:sldId id="682" r:id="rId77"/>
    <p:sldId id="683" r:id="rId78"/>
    <p:sldId id="684" r:id="rId79"/>
    <p:sldId id="685" r:id="rId80"/>
    <p:sldId id="686" r:id="rId81"/>
    <p:sldId id="687" r:id="rId82"/>
    <p:sldId id="688" r:id="rId83"/>
    <p:sldId id="689" r:id="rId84"/>
    <p:sldId id="690" r:id="rId85"/>
    <p:sldId id="691" r:id="rId86"/>
    <p:sldId id="764" r:id="rId87"/>
    <p:sldId id="741" r:id="rId88"/>
    <p:sldId id="765" r:id="rId8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C8"/>
    <a:srgbClr val="C6E6A2"/>
    <a:srgbClr val="FFE89F"/>
    <a:srgbClr val="D1F0FF"/>
    <a:srgbClr val="B9E8FF"/>
    <a:srgbClr val="66CCFF"/>
    <a:srgbClr val="BDFFBD"/>
    <a:srgbClr val="FFABD5"/>
    <a:srgbClr val="BDD5FF"/>
    <a:srgbClr val="FF6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4" autoAdjust="0"/>
    <p:restoredTop sz="94676" autoAdjust="0"/>
  </p:normalViewPr>
  <p:slideViewPr>
    <p:cSldViewPr>
      <p:cViewPr>
        <p:scale>
          <a:sx n="66" d="100"/>
          <a:sy n="66" d="100"/>
        </p:scale>
        <p:origin x="-2136" y="-8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56323-8C1B-4B4F-A856-3FFA963F4A52}" type="doc">
      <dgm:prSet loTypeId="urn:microsoft.com/office/officeart/2005/8/layout/venn1" loCatId="relationship" qsTypeId="urn:microsoft.com/office/officeart/2005/8/quickstyle/simple1" qsCatId="simple" csTypeId="urn:microsoft.com/office/officeart/2005/8/colors/accent1_2" csCatId="accent1" phldr="0"/>
      <dgm:spPr/>
    </dgm:pt>
    <dgm:pt modelId="{A56376D0-11E4-4325-A897-28413B3735CF}" type="pres">
      <dgm:prSet presAssocID="{74E56323-8C1B-4B4F-A856-3FFA963F4A52}" presName="compositeShape" presStyleCnt="0">
        <dgm:presLayoutVars>
          <dgm:chMax val="7"/>
          <dgm:dir/>
          <dgm:resizeHandles val="exact"/>
        </dgm:presLayoutVars>
      </dgm:prSet>
      <dgm:spPr/>
    </dgm:pt>
  </dgm:ptLst>
  <dgm:cxnLst>
    <dgm:cxn modelId="{B6DF4603-165C-4393-8743-B0118CDA04AC}" type="presOf" srcId="{74E56323-8C1B-4B4F-A856-3FFA963F4A52}" destId="{A56376D0-11E4-4325-A897-28413B3735CF}"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8BFAD-2525-489F-A9C7-435154A08470}" type="doc">
      <dgm:prSet loTypeId="urn:microsoft.com/office/officeart/2005/8/layout/venn1" loCatId="relationship" qsTypeId="urn:microsoft.com/office/officeart/2005/8/quickstyle/simple1" qsCatId="simple" csTypeId="urn:microsoft.com/office/officeart/2005/8/colors/accent1_2" csCatId="accent1" phldr="0"/>
      <dgm:spPr/>
    </dgm:pt>
    <dgm:pt modelId="{69872E59-6AD5-46B2-B935-5A038974AA95}" type="pres">
      <dgm:prSet presAssocID="{8928BFAD-2525-489F-A9C7-435154A08470}" presName="compositeShape" presStyleCnt="0">
        <dgm:presLayoutVars>
          <dgm:chMax val="7"/>
          <dgm:dir/>
          <dgm:resizeHandles val="exact"/>
        </dgm:presLayoutVars>
      </dgm:prSet>
      <dgm:spPr/>
    </dgm:pt>
  </dgm:ptLst>
  <dgm:cxnLst>
    <dgm:cxn modelId="{1815E1E9-851B-4719-A266-D9D06DA78F40}" type="presOf" srcId="{8928BFAD-2525-489F-A9C7-435154A08470}" destId="{69872E59-6AD5-46B2-B935-5A038974AA95}"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2153" tIns="46077" rIns="92153" bIns="46077" rtlCol="0"/>
          <a:lstStyle>
            <a:lvl1pPr algn="r">
              <a:defRPr sz="1200"/>
            </a:lvl1pPr>
          </a:lstStyle>
          <a:p>
            <a:fld id="{690A8350-0E3B-43CB-9A1F-B7AEF0717C71}" type="datetimeFigureOut">
              <a:rPr lang="en-GB" smtClean="0"/>
              <a:t>06/03/2015</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2153" tIns="46077" rIns="92153"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2153" tIns="46077" rIns="92153" bIns="46077" rtlCol="0" anchor="b"/>
          <a:lstStyle>
            <a:lvl1pPr algn="r">
              <a:defRPr sz="1200"/>
            </a:lvl1pPr>
          </a:lstStyle>
          <a:p>
            <a:fld id="{7E45158C-2251-4A82-9B74-1A18C80BF77D}" type="slidenum">
              <a:rPr lang="en-GB" smtClean="0"/>
              <a:t>‹nr.›</a:t>
            </a:fld>
            <a:endParaRPr lang="en-GB"/>
          </a:p>
        </p:txBody>
      </p:sp>
    </p:spTree>
    <p:extLst>
      <p:ext uri="{BB962C8B-B14F-4D97-AF65-F5344CB8AC3E}">
        <p14:creationId xmlns:p14="http://schemas.microsoft.com/office/powerpoint/2010/main" val="177229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2153" tIns="46077" rIns="92153" bIns="46077" rtlCol="0"/>
          <a:lstStyle>
            <a:lvl1pPr algn="r">
              <a:defRPr sz="1200"/>
            </a:lvl1pPr>
          </a:lstStyle>
          <a:p>
            <a:fld id="{1D24389E-96E9-47B6-8490-A50C43A4C0FF}" type="datetimeFigureOut">
              <a:rPr lang="en-GB" smtClean="0"/>
              <a:pPr/>
              <a:t>06/03/2015</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2153" tIns="46077" rIns="92153" bIns="46077"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2153" tIns="46077" rIns="92153" bIns="460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2153" tIns="46077" rIns="92153" bIns="46077"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2153" tIns="46077" rIns="92153" bIns="46077" rtlCol="0" anchor="b"/>
          <a:lstStyle>
            <a:lvl1pPr algn="r">
              <a:defRPr sz="1200"/>
            </a:lvl1pPr>
          </a:lstStyle>
          <a:p>
            <a:fld id="{BBDC308E-C7AB-4A9F-A82C-513135CB8CF0}" type="slidenum">
              <a:rPr lang="en-GB" smtClean="0"/>
              <a:pPr/>
              <a:t>‹nr.›</a:t>
            </a:fld>
            <a:endParaRPr lang="en-GB"/>
          </a:p>
        </p:txBody>
      </p:sp>
    </p:spTree>
    <p:extLst>
      <p:ext uri="{BB962C8B-B14F-4D97-AF65-F5344CB8AC3E}">
        <p14:creationId xmlns:p14="http://schemas.microsoft.com/office/powerpoint/2010/main" val="145858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2</a:t>
            </a:fld>
            <a:endParaRPr lang="en-GB"/>
          </a:p>
        </p:txBody>
      </p:sp>
    </p:spTree>
    <p:extLst>
      <p:ext uri="{BB962C8B-B14F-4D97-AF65-F5344CB8AC3E}">
        <p14:creationId xmlns:p14="http://schemas.microsoft.com/office/powerpoint/2010/main" val="175209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A87776A7-5B5F-4AFB-9E02-55393E33F24C}" type="slidenum">
              <a:rPr lang="en-GB" altLang="en-US" smtClean="0"/>
              <a:pPr eaLnBrk="1" hangingPunct="1"/>
              <a:t>17</a:t>
            </a:fld>
            <a:endParaRPr lang="en-GB" altLang="en-US" smtClean="0"/>
          </a:p>
        </p:txBody>
      </p:sp>
      <p:sp>
        <p:nvSpPr>
          <p:cNvPr id="121859" name="Rectangle 2"/>
          <p:cNvSpPr>
            <a:spLocks noGrp="1" noRot="1" noChangeAspect="1" noChangeArrowheads="1" noTextEdit="1"/>
          </p:cNvSpPr>
          <p:nvPr>
            <p:ph type="sldImg"/>
          </p:nvPr>
        </p:nvSpPr>
        <p:spPr>
          <a:xfrm>
            <a:off x="896938" y="742950"/>
            <a:ext cx="4965700" cy="3724275"/>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photos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18</a:t>
            </a:fld>
            <a:endParaRPr lang="en-GB"/>
          </a:p>
        </p:txBody>
      </p:sp>
    </p:spTree>
    <p:extLst>
      <p:ext uri="{BB962C8B-B14F-4D97-AF65-F5344CB8AC3E}">
        <p14:creationId xmlns:p14="http://schemas.microsoft.com/office/powerpoint/2010/main" val="69993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48645" y="9433106"/>
            <a:ext cx="2944283"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eaLnBrk="1" hangingPunct="1"/>
            <a:fld id="{8B21A087-EF35-4D5A-99BF-12EC2648B91A}" type="slidenum">
              <a:rPr lang="en-GB" altLang="en-US"/>
              <a:pPr algn="r" eaLnBrk="1" hangingPunct="1"/>
              <a:t>19</a:t>
            </a:fld>
            <a:endParaRPr lang="en-GB"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photos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21</a:t>
            </a:fld>
            <a:endParaRPr lang="en-GB"/>
          </a:p>
        </p:txBody>
      </p:sp>
    </p:spTree>
    <p:extLst>
      <p:ext uri="{BB962C8B-B14F-4D97-AF65-F5344CB8AC3E}">
        <p14:creationId xmlns:p14="http://schemas.microsoft.com/office/powerpoint/2010/main" val="69993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photos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22</a:t>
            </a:fld>
            <a:endParaRPr lang="en-GB"/>
          </a:p>
        </p:txBody>
      </p:sp>
    </p:spTree>
    <p:extLst>
      <p:ext uri="{BB962C8B-B14F-4D97-AF65-F5344CB8AC3E}">
        <p14:creationId xmlns:p14="http://schemas.microsoft.com/office/powerpoint/2010/main" val="69993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photos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23</a:t>
            </a:fld>
            <a:endParaRPr lang="en-GB"/>
          </a:p>
        </p:txBody>
      </p:sp>
    </p:spTree>
    <p:extLst>
      <p:ext uri="{BB962C8B-B14F-4D97-AF65-F5344CB8AC3E}">
        <p14:creationId xmlns:p14="http://schemas.microsoft.com/office/powerpoint/2010/main" val="69993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Clip art</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34</a:t>
            </a:fld>
            <a:endParaRPr lang="en-GB"/>
          </a:p>
        </p:txBody>
      </p:sp>
    </p:spTree>
    <p:extLst>
      <p:ext uri="{BB962C8B-B14F-4D97-AF65-F5344CB8AC3E}">
        <p14:creationId xmlns:p14="http://schemas.microsoft.com/office/powerpoint/2010/main" val="364800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photos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35</a:t>
            </a:fld>
            <a:endParaRPr lang="en-GB"/>
          </a:p>
        </p:txBody>
      </p:sp>
    </p:spTree>
    <p:extLst>
      <p:ext uri="{BB962C8B-B14F-4D97-AF65-F5344CB8AC3E}">
        <p14:creationId xmlns:p14="http://schemas.microsoft.com/office/powerpoint/2010/main" val="177276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Clip art</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37</a:t>
            </a:fld>
            <a:endParaRPr lang="en-GB"/>
          </a:p>
        </p:txBody>
      </p:sp>
    </p:spTree>
    <p:extLst>
      <p:ext uri="{BB962C8B-B14F-4D97-AF65-F5344CB8AC3E}">
        <p14:creationId xmlns:p14="http://schemas.microsoft.com/office/powerpoint/2010/main" val="398794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38</a:t>
            </a:fld>
            <a:endParaRPr lang="en-GB"/>
          </a:p>
        </p:txBody>
      </p:sp>
    </p:spTree>
    <p:extLst>
      <p:ext uri="{BB962C8B-B14F-4D97-AF65-F5344CB8AC3E}">
        <p14:creationId xmlns:p14="http://schemas.microsoft.com/office/powerpoint/2010/main" val="139689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photos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5</a:t>
            </a:fld>
            <a:endParaRPr lang="en-GB"/>
          </a:p>
        </p:txBody>
      </p:sp>
    </p:spTree>
    <p:extLst>
      <p:ext uri="{BB962C8B-B14F-4D97-AF65-F5344CB8AC3E}">
        <p14:creationId xmlns:p14="http://schemas.microsoft.com/office/powerpoint/2010/main" val="69993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65" eaLnBrk="0" hangingPunct="0">
              <a:defRPr sz="2300" b="1">
                <a:solidFill>
                  <a:schemeClr val="tx1"/>
                </a:solidFill>
                <a:latin typeface="Lucida Sans Unicode" pitchFamily="34" charset="0"/>
              </a:defRPr>
            </a:lvl1pPr>
            <a:lvl2pPr marL="725609" indent="-279080" defTabSz="920965" eaLnBrk="0" hangingPunct="0">
              <a:defRPr sz="2300" b="1">
                <a:solidFill>
                  <a:schemeClr val="tx1"/>
                </a:solidFill>
                <a:latin typeface="Lucida Sans Unicode" pitchFamily="34" charset="0"/>
              </a:defRPr>
            </a:lvl2pPr>
            <a:lvl3pPr marL="1116321" indent="-223264" defTabSz="920965" eaLnBrk="0" hangingPunct="0">
              <a:defRPr sz="2300" b="1">
                <a:solidFill>
                  <a:schemeClr val="tx1"/>
                </a:solidFill>
                <a:latin typeface="Lucida Sans Unicode" pitchFamily="34" charset="0"/>
              </a:defRPr>
            </a:lvl3pPr>
            <a:lvl4pPr marL="1562850" indent="-223264" defTabSz="920965" eaLnBrk="0" hangingPunct="0">
              <a:defRPr sz="2300" b="1">
                <a:solidFill>
                  <a:schemeClr val="tx1"/>
                </a:solidFill>
                <a:latin typeface="Lucida Sans Unicode" pitchFamily="34" charset="0"/>
              </a:defRPr>
            </a:lvl4pPr>
            <a:lvl5pPr marL="2009378" indent="-223264" defTabSz="920965" eaLnBrk="0" hangingPunct="0">
              <a:defRPr sz="2300" b="1">
                <a:solidFill>
                  <a:schemeClr val="tx1"/>
                </a:solidFill>
                <a:latin typeface="Lucida Sans Unicode" pitchFamily="34" charset="0"/>
              </a:defRPr>
            </a:lvl5pPr>
            <a:lvl6pPr marL="2455907" indent="-223264" defTabSz="920965" eaLnBrk="0" fontAlgn="base" hangingPunct="0">
              <a:spcBef>
                <a:spcPct val="0"/>
              </a:spcBef>
              <a:spcAft>
                <a:spcPct val="0"/>
              </a:spcAft>
              <a:defRPr sz="2300" b="1">
                <a:solidFill>
                  <a:schemeClr val="tx1"/>
                </a:solidFill>
                <a:latin typeface="Lucida Sans Unicode" pitchFamily="34" charset="0"/>
              </a:defRPr>
            </a:lvl6pPr>
            <a:lvl7pPr marL="2902435" indent="-223264" defTabSz="920965" eaLnBrk="0" fontAlgn="base" hangingPunct="0">
              <a:spcBef>
                <a:spcPct val="0"/>
              </a:spcBef>
              <a:spcAft>
                <a:spcPct val="0"/>
              </a:spcAft>
              <a:defRPr sz="2300" b="1">
                <a:solidFill>
                  <a:schemeClr val="tx1"/>
                </a:solidFill>
                <a:latin typeface="Lucida Sans Unicode" pitchFamily="34" charset="0"/>
              </a:defRPr>
            </a:lvl7pPr>
            <a:lvl8pPr marL="3348964" indent="-223264" defTabSz="920965" eaLnBrk="0" fontAlgn="base" hangingPunct="0">
              <a:spcBef>
                <a:spcPct val="0"/>
              </a:spcBef>
              <a:spcAft>
                <a:spcPct val="0"/>
              </a:spcAft>
              <a:defRPr sz="2300" b="1">
                <a:solidFill>
                  <a:schemeClr val="tx1"/>
                </a:solidFill>
                <a:latin typeface="Lucida Sans Unicode" pitchFamily="34" charset="0"/>
              </a:defRPr>
            </a:lvl8pPr>
            <a:lvl9pPr marL="3795492" indent="-223264" defTabSz="920965" eaLnBrk="0" fontAlgn="base" hangingPunct="0">
              <a:spcBef>
                <a:spcPct val="0"/>
              </a:spcBef>
              <a:spcAft>
                <a:spcPct val="0"/>
              </a:spcAft>
              <a:defRPr sz="2300" b="1">
                <a:solidFill>
                  <a:schemeClr val="tx1"/>
                </a:solidFill>
                <a:latin typeface="Lucida Sans Unicode" pitchFamily="34" charset="0"/>
              </a:defRPr>
            </a:lvl9pPr>
          </a:lstStyle>
          <a:p>
            <a:fld id="{F9DF89C5-B28E-4DB1-ADEF-8E30D04D3A39}" type="slidenum">
              <a:rPr lang="en-GB" altLang="en-US" sz="1200" b="0">
                <a:latin typeface="Lucida Sans" pitchFamily="34" charset="0"/>
              </a:rPr>
              <a:pPr/>
              <a:t>39</a:t>
            </a:fld>
            <a:endParaRPr lang="en-GB" altLang="en-US" sz="1200" b="0">
              <a:latin typeface="Lucida Sans"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C48B2-64EB-4590-ACDB-205683C55A8A}" type="slidenum">
              <a:rPr lang="en-GB">
                <a:solidFill>
                  <a:prstClr val="black"/>
                </a:solidFill>
              </a:rPr>
              <a:pPr/>
              <a:t>41</a:t>
            </a:fld>
            <a:endParaRPr lang="en-GB">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1BA37-BECB-4857-A68A-D78D962D36B5}" type="slidenum">
              <a:rPr lang="en-GB">
                <a:solidFill>
                  <a:prstClr val="black"/>
                </a:solidFill>
              </a:rPr>
              <a:pPr/>
              <a:t>42</a:t>
            </a:fld>
            <a:endParaRPr lang="en-GB">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53</a:t>
            </a:fld>
            <a:endParaRPr lang="en-GB"/>
          </a:p>
        </p:txBody>
      </p:sp>
    </p:spTree>
    <p:extLst>
      <p:ext uri="{BB962C8B-B14F-4D97-AF65-F5344CB8AC3E}">
        <p14:creationId xmlns:p14="http://schemas.microsoft.com/office/powerpoint/2010/main" val="3586712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37" eaLnBrk="0" hangingPunct="0">
              <a:defRPr sz="2300" b="1">
                <a:solidFill>
                  <a:schemeClr val="tx1"/>
                </a:solidFill>
                <a:latin typeface="Lucida Sans Unicode" pitchFamily="34" charset="0"/>
              </a:defRPr>
            </a:lvl1pPr>
            <a:lvl2pPr marL="719993" indent="-276920" defTabSz="913837" eaLnBrk="0" hangingPunct="0">
              <a:defRPr sz="2300" b="1">
                <a:solidFill>
                  <a:schemeClr val="tx1"/>
                </a:solidFill>
                <a:latin typeface="Lucida Sans Unicode" pitchFamily="34" charset="0"/>
              </a:defRPr>
            </a:lvl2pPr>
            <a:lvl3pPr marL="1107681" indent="-221536" defTabSz="913837" eaLnBrk="0" hangingPunct="0">
              <a:defRPr sz="2300" b="1">
                <a:solidFill>
                  <a:schemeClr val="tx1"/>
                </a:solidFill>
                <a:latin typeface="Lucida Sans Unicode" pitchFamily="34" charset="0"/>
              </a:defRPr>
            </a:lvl3pPr>
            <a:lvl4pPr marL="1550754" indent="-221536" defTabSz="913837" eaLnBrk="0" hangingPunct="0">
              <a:defRPr sz="2300" b="1">
                <a:solidFill>
                  <a:schemeClr val="tx1"/>
                </a:solidFill>
                <a:latin typeface="Lucida Sans Unicode" pitchFamily="34" charset="0"/>
              </a:defRPr>
            </a:lvl4pPr>
            <a:lvl5pPr marL="1993826" indent="-221536" defTabSz="913837" eaLnBrk="0" hangingPunct="0">
              <a:defRPr sz="2300" b="1">
                <a:solidFill>
                  <a:schemeClr val="tx1"/>
                </a:solidFill>
                <a:latin typeface="Lucida Sans Unicode" pitchFamily="34" charset="0"/>
              </a:defRPr>
            </a:lvl5pPr>
            <a:lvl6pPr marL="2436899" indent="-221536" defTabSz="913837" eaLnBrk="0" fontAlgn="base" hangingPunct="0">
              <a:spcBef>
                <a:spcPct val="0"/>
              </a:spcBef>
              <a:spcAft>
                <a:spcPct val="0"/>
              </a:spcAft>
              <a:defRPr sz="2300" b="1">
                <a:solidFill>
                  <a:schemeClr val="tx1"/>
                </a:solidFill>
                <a:latin typeface="Lucida Sans Unicode" pitchFamily="34" charset="0"/>
              </a:defRPr>
            </a:lvl6pPr>
            <a:lvl7pPr marL="2879971" indent="-221536" defTabSz="913837" eaLnBrk="0" fontAlgn="base" hangingPunct="0">
              <a:spcBef>
                <a:spcPct val="0"/>
              </a:spcBef>
              <a:spcAft>
                <a:spcPct val="0"/>
              </a:spcAft>
              <a:defRPr sz="2300" b="1">
                <a:solidFill>
                  <a:schemeClr val="tx1"/>
                </a:solidFill>
                <a:latin typeface="Lucida Sans Unicode" pitchFamily="34" charset="0"/>
              </a:defRPr>
            </a:lvl7pPr>
            <a:lvl8pPr marL="3323044" indent="-221536" defTabSz="913837" eaLnBrk="0" fontAlgn="base" hangingPunct="0">
              <a:spcBef>
                <a:spcPct val="0"/>
              </a:spcBef>
              <a:spcAft>
                <a:spcPct val="0"/>
              </a:spcAft>
              <a:defRPr sz="2300" b="1">
                <a:solidFill>
                  <a:schemeClr val="tx1"/>
                </a:solidFill>
                <a:latin typeface="Lucida Sans Unicode" pitchFamily="34" charset="0"/>
              </a:defRPr>
            </a:lvl8pPr>
            <a:lvl9pPr marL="3766116" indent="-221536" defTabSz="913837" eaLnBrk="0" fontAlgn="base" hangingPunct="0">
              <a:spcBef>
                <a:spcPct val="0"/>
              </a:spcBef>
              <a:spcAft>
                <a:spcPct val="0"/>
              </a:spcAft>
              <a:defRPr sz="2300" b="1">
                <a:solidFill>
                  <a:schemeClr val="tx1"/>
                </a:solidFill>
                <a:latin typeface="Lucida Sans Unicode" pitchFamily="34" charset="0"/>
              </a:defRPr>
            </a:lvl9pPr>
          </a:lstStyle>
          <a:p>
            <a:fld id="{DAE63DC3-8013-4698-BF3D-4FB23CD575ED}" type="slidenum">
              <a:rPr lang="en-GB" sz="1200" b="0">
                <a:latin typeface="Lucida Sans" pitchFamily="34" charset="0"/>
              </a:rPr>
              <a:pPr/>
              <a:t>58</a:t>
            </a:fld>
            <a:endParaRPr lang="en-GB" sz="1200" b="0">
              <a:latin typeface="Lucida Sans"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37" eaLnBrk="0" hangingPunct="0">
              <a:defRPr sz="2300" b="1">
                <a:solidFill>
                  <a:schemeClr val="tx1"/>
                </a:solidFill>
                <a:latin typeface="Lucida Sans Unicode" pitchFamily="34" charset="0"/>
              </a:defRPr>
            </a:lvl1pPr>
            <a:lvl2pPr marL="719993" indent="-276920" defTabSz="913837" eaLnBrk="0" hangingPunct="0">
              <a:defRPr sz="2300" b="1">
                <a:solidFill>
                  <a:schemeClr val="tx1"/>
                </a:solidFill>
                <a:latin typeface="Lucida Sans Unicode" pitchFamily="34" charset="0"/>
              </a:defRPr>
            </a:lvl2pPr>
            <a:lvl3pPr marL="1107681" indent="-221536" defTabSz="913837" eaLnBrk="0" hangingPunct="0">
              <a:defRPr sz="2300" b="1">
                <a:solidFill>
                  <a:schemeClr val="tx1"/>
                </a:solidFill>
                <a:latin typeface="Lucida Sans Unicode" pitchFamily="34" charset="0"/>
              </a:defRPr>
            </a:lvl3pPr>
            <a:lvl4pPr marL="1550754" indent="-221536" defTabSz="913837" eaLnBrk="0" hangingPunct="0">
              <a:defRPr sz="2300" b="1">
                <a:solidFill>
                  <a:schemeClr val="tx1"/>
                </a:solidFill>
                <a:latin typeface="Lucida Sans Unicode" pitchFamily="34" charset="0"/>
              </a:defRPr>
            </a:lvl4pPr>
            <a:lvl5pPr marL="1993826" indent="-221536" defTabSz="913837" eaLnBrk="0" hangingPunct="0">
              <a:defRPr sz="2300" b="1">
                <a:solidFill>
                  <a:schemeClr val="tx1"/>
                </a:solidFill>
                <a:latin typeface="Lucida Sans Unicode" pitchFamily="34" charset="0"/>
              </a:defRPr>
            </a:lvl5pPr>
            <a:lvl6pPr marL="2436899" indent="-221536" defTabSz="913837" eaLnBrk="0" fontAlgn="base" hangingPunct="0">
              <a:spcBef>
                <a:spcPct val="0"/>
              </a:spcBef>
              <a:spcAft>
                <a:spcPct val="0"/>
              </a:spcAft>
              <a:defRPr sz="2300" b="1">
                <a:solidFill>
                  <a:schemeClr val="tx1"/>
                </a:solidFill>
                <a:latin typeface="Lucida Sans Unicode" pitchFamily="34" charset="0"/>
              </a:defRPr>
            </a:lvl6pPr>
            <a:lvl7pPr marL="2879971" indent="-221536" defTabSz="913837" eaLnBrk="0" fontAlgn="base" hangingPunct="0">
              <a:spcBef>
                <a:spcPct val="0"/>
              </a:spcBef>
              <a:spcAft>
                <a:spcPct val="0"/>
              </a:spcAft>
              <a:defRPr sz="2300" b="1">
                <a:solidFill>
                  <a:schemeClr val="tx1"/>
                </a:solidFill>
                <a:latin typeface="Lucida Sans Unicode" pitchFamily="34" charset="0"/>
              </a:defRPr>
            </a:lvl7pPr>
            <a:lvl8pPr marL="3323044" indent="-221536" defTabSz="913837" eaLnBrk="0" fontAlgn="base" hangingPunct="0">
              <a:spcBef>
                <a:spcPct val="0"/>
              </a:spcBef>
              <a:spcAft>
                <a:spcPct val="0"/>
              </a:spcAft>
              <a:defRPr sz="2300" b="1">
                <a:solidFill>
                  <a:schemeClr val="tx1"/>
                </a:solidFill>
                <a:latin typeface="Lucida Sans Unicode" pitchFamily="34" charset="0"/>
              </a:defRPr>
            </a:lvl8pPr>
            <a:lvl9pPr marL="3766116" indent="-221536" defTabSz="913837" eaLnBrk="0" fontAlgn="base" hangingPunct="0">
              <a:spcBef>
                <a:spcPct val="0"/>
              </a:spcBef>
              <a:spcAft>
                <a:spcPct val="0"/>
              </a:spcAft>
              <a:defRPr sz="2300" b="1">
                <a:solidFill>
                  <a:schemeClr val="tx1"/>
                </a:solidFill>
                <a:latin typeface="Lucida Sans Unicode" pitchFamily="34" charset="0"/>
              </a:defRPr>
            </a:lvl9pPr>
          </a:lstStyle>
          <a:p>
            <a:fld id="{DAE63DC3-8013-4698-BF3D-4FB23CD575ED}" type="slidenum">
              <a:rPr lang="en-GB" sz="1200" b="0">
                <a:latin typeface="Lucida Sans" pitchFamily="34" charset="0"/>
              </a:rPr>
              <a:pPr/>
              <a:t>59</a:t>
            </a:fld>
            <a:endParaRPr lang="en-GB" sz="1200" b="0">
              <a:latin typeface="Lucida Sans"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37" eaLnBrk="0" hangingPunct="0">
              <a:defRPr sz="2300" b="1">
                <a:solidFill>
                  <a:schemeClr val="tx1"/>
                </a:solidFill>
                <a:latin typeface="Lucida Sans Unicode" pitchFamily="34" charset="0"/>
              </a:defRPr>
            </a:lvl1pPr>
            <a:lvl2pPr marL="719993" indent="-276920" defTabSz="913837" eaLnBrk="0" hangingPunct="0">
              <a:defRPr sz="2300" b="1">
                <a:solidFill>
                  <a:schemeClr val="tx1"/>
                </a:solidFill>
                <a:latin typeface="Lucida Sans Unicode" pitchFamily="34" charset="0"/>
              </a:defRPr>
            </a:lvl2pPr>
            <a:lvl3pPr marL="1107681" indent="-221536" defTabSz="913837" eaLnBrk="0" hangingPunct="0">
              <a:defRPr sz="2300" b="1">
                <a:solidFill>
                  <a:schemeClr val="tx1"/>
                </a:solidFill>
                <a:latin typeface="Lucida Sans Unicode" pitchFamily="34" charset="0"/>
              </a:defRPr>
            </a:lvl3pPr>
            <a:lvl4pPr marL="1550754" indent="-221536" defTabSz="913837" eaLnBrk="0" hangingPunct="0">
              <a:defRPr sz="2300" b="1">
                <a:solidFill>
                  <a:schemeClr val="tx1"/>
                </a:solidFill>
                <a:latin typeface="Lucida Sans Unicode" pitchFamily="34" charset="0"/>
              </a:defRPr>
            </a:lvl4pPr>
            <a:lvl5pPr marL="1993826" indent="-221536" defTabSz="913837" eaLnBrk="0" hangingPunct="0">
              <a:defRPr sz="2300" b="1">
                <a:solidFill>
                  <a:schemeClr val="tx1"/>
                </a:solidFill>
                <a:latin typeface="Lucida Sans Unicode" pitchFamily="34" charset="0"/>
              </a:defRPr>
            </a:lvl5pPr>
            <a:lvl6pPr marL="2436899" indent="-221536" defTabSz="913837" eaLnBrk="0" fontAlgn="base" hangingPunct="0">
              <a:spcBef>
                <a:spcPct val="0"/>
              </a:spcBef>
              <a:spcAft>
                <a:spcPct val="0"/>
              </a:spcAft>
              <a:defRPr sz="2300" b="1">
                <a:solidFill>
                  <a:schemeClr val="tx1"/>
                </a:solidFill>
                <a:latin typeface="Lucida Sans Unicode" pitchFamily="34" charset="0"/>
              </a:defRPr>
            </a:lvl6pPr>
            <a:lvl7pPr marL="2879971" indent="-221536" defTabSz="913837" eaLnBrk="0" fontAlgn="base" hangingPunct="0">
              <a:spcBef>
                <a:spcPct val="0"/>
              </a:spcBef>
              <a:spcAft>
                <a:spcPct val="0"/>
              </a:spcAft>
              <a:defRPr sz="2300" b="1">
                <a:solidFill>
                  <a:schemeClr val="tx1"/>
                </a:solidFill>
                <a:latin typeface="Lucida Sans Unicode" pitchFamily="34" charset="0"/>
              </a:defRPr>
            </a:lvl7pPr>
            <a:lvl8pPr marL="3323044" indent="-221536" defTabSz="913837" eaLnBrk="0" fontAlgn="base" hangingPunct="0">
              <a:spcBef>
                <a:spcPct val="0"/>
              </a:spcBef>
              <a:spcAft>
                <a:spcPct val="0"/>
              </a:spcAft>
              <a:defRPr sz="2300" b="1">
                <a:solidFill>
                  <a:schemeClr val="tx1"/>
                </a:solidFill>
                <a:latin typeface="Lucida Sans Unicode" pitchFamily="34" charset="0"/>
              </a:defRPr>
            </a:lvl8pPr>
            <a:lvl9pPr marL="3766116" indent="-221536" defTabSz="913837" eaLnBrk="0" fontAlgn="base" hangingPunct="0">
              <a:spcBef>
                <a:spcPct val="0"/>
              </a:spcBef>
              <a:spcAft>
                <a:spcPct val="0"/>
              </a:spcAft>
              <a:defRPr sz="2300" b="1">
                <a:solidFill>
                  <a:schemeClr val="tx1"/>
                </a:solidFill>
                <a:latin typeface="Lucida Sans Unicode" pitchFamily="34" charset="0"/>
              </a:defRPr>
            </a:lvl9pPr>
          </a:lstStyle>
          <a:p>
            <a:fld id="{DAE63DC3-8013-4698-BF3D-4FB23CD575ED}" type="slidenum">
              <a:rPr lang="en-GB" sz="1200" b="0">
                <a:latin typeface="Lucida Sans" pitchFamily="34" charset="0"/>
              </a:rPr>
              <a:pPr/>
              <a:t>60</a:t>
            </a:fld>
            <a:endParaRPr lang="en-GB" sz="1200" b="0">
              <a:latin typeface="Lucida Sans"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37" eaLnBrk="0" hangingPunct="0">
              <a:defRPr sz="2300" b="1">
                <a:solidFill>
                  <a:schemeClr val="tx1"/>
                </a:solidFill>
                <a:latin typeface="Lucida Sans Unicode" pitchFamily="34" charset="0"/>
              </a:defRPr>
            </a:lvl1pPr>
            <a:lvl2pPr marL="719993" indent="-276920" defTabSz="913837" eaLnBrk="0" hangingPunct="0">
              <a:defRPr sz="2300" b="1">
                <a:solidFill>
                  <a:schemeClr val="tx1"/>
                </a:solidFill>
                <a:latin typeface="Lucida Sans Unicode" pitchFamily="34" charset="0"/>
              </a:defRPr>
            </a:lvl2pPr>
            <a:lvl3pPr marL="1107681" indent="-221536" defTabSz="913837" eaLnBrk="0" hangingPunct="0">
              <a:defRPr sz="2300" b="1">
                <a:solidFill>
                  <a:schemeClr val="tx1"/>
                </a:solidFill>
                <a:latin typeface="Lucida Sans Unicode" pitchFamily="34" charset="0"/>
              </a:defRPr>
            </a:lvl3pPr>
            <a:lvl4pPr marL="1550754" indent="-221536" defTabSz="913837" eaLnBrk="0" hangingPunct="0">
              <a:defRPr sz="2300" b="1">
                <a:solidFill>
                  <a:schemeClr val="tx1"/>
                </a:solidFill>
                <a:latin typeface="Lucida Sans Unicode" pitchFamily="34" charset="0"/>
              </a:defRPr>
            </a:lvl4pPr>
            <a:lvl5pPr marL="1993826" indent="-221536" defTabSz="913837" eaLnBrk="0" hangingPunct="0">
              <a:defRPr sz="2300" b="1">
                <a:solidFill>
                  <a:schemeClr val="tx1"/>
                </a:solidFill>
                <a:latin typeface="Lucida Sans Unicode" pitchFamily="34" charset="0"/>
              </a:defRPr>
            </a:lvl5pPr>
            <a:lvl6pPr marL="2436899" indent="-221536" defTabSz="913837" eaLnBrk="0" fontAlgn="base" hangingPunct="0">
              <a:spcBef>
                <a:spcPct val="0"/>
              </a:spcBef>
              <a:spcAft>
                <a:spcPct val="0"/>
              </a:spcAft>
              <a:defRPr sz="2300" b="1">
                <a:solidFill>
                  <a:schemeClr val="tx1"/>
                </a:solidFill>
                <a:latin typeface="Lucida Sans Unicode" pitchFamily="34" charset="0"/>
              </a:defRPr>
            </a:lvl6pPr>
            <a:lvl7pPr marL="2879971" indent="-221536" defTabSz="913837" eaLnBrk="0" fontAlgn="base" hangingPunct="0">
              <a:spcBef>
                <a:spcPct val="0"/>
              </a:spcBef>
              <a:spcAft>
                <a:spcPct val="0"/>
              </a:spcAft>
              <a:defRPr sz="2300" b="1">
                <a:solidFill>
                  <a:schemeClr val="tx1"/>
                </a:solidFill>
                <a:latin typeface="Lucida Sans Unicode" pitchFamily="34" charset="0"/>
              </a:defRPr>
            </a:lvl7pPr>
            <a:lvl8pPr marL="3323044" indent="-221536" defTabSz="913837" eaLnBrk="0" fontAlgn="base" hangingPunct="0">
              <a:spcBef>
                <a:spcPct val="0"/>
              </a:spcBef>
              <a:spcAft>
                <a:spcPct val="0"/>
              </a:spcAft>
              <a:defRPr sz="2300" b="1">
                <a:solidFill>
                  <a:schemeClr val="tx1"/>
                </a:solidFill>
                <a:latin typeface="Lucida Sans Unicode" pitchFamily="34" charset="0"/>
              </a:defRPr>
            </a:lvl8pPr>
            <a:lvl9pPr marL="3766116" indent="-221536" defTabSz="913837" eaLnBrk="0" fontAlgn="base" hangingPunct="0">
              <a:spcBef>
                <a:spcPct val="0"/>
              </a:spcBef>
              <a:spcAft>
                <a:spcPct val="0"/>
              </a:spcAft>
              <a:defRPr sz="2300" b="1">
                <a:solidFill>
                  <a:schemeClr val="tx1"/>
                </a:solidFill>
                <a:latin typeface="Lucida Sans Unicode" pitchFamily="34" charset="0"/>
              </a:defRPr>
            </a:lvl9pPr>
          </a:lstStyle>
          <a:p>
            <a:fld id="{DAE63DC3-8013-4698-BF3D-4FB23CD575ED}" type="slidenum">
              <a:rPr lang="en-GB" sz="1200" b="0">
                <a:latin typeface="Lucida Sans" pitchFamily="34" charset="0"/>
              </a:rPr>
              <a:pPr/>
              <a:t>61</a:t>
            </a:fld>
            <a:endParaRPr lang="en-GB" sz="1200" b="0">
              <a:latin typeface="Lucida Sans"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65</a:t>
            </a:fld>
            <a:endParaRPr lang="en-GB"/>
          </a:p>
        </p:txBody>
      </p:sp>
    </p:spTree>
    <p:extLst>
      <p:ext uri="{BB962C8B-B14F-4D97-AF65-F5344CB8AC3E}">
        <p14:creationId xmlns:p14="http://schemas.microsoft.com/office/powerpoint/2010/main" val="2322192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D6A56D-0E13-499D-BEB8-14E6D0182373}" type="slidenum">
              <a:rPr lang="en-GB" smtClean="0"/>
              <a:t>67</a:t>
            </a:fld>
            <a:endParaRPr lang="en-GB"/>
          </a:p>
        </p:txBody>
      </p:sp>
    </p:spTree>
    <p:extLst>
      <p:ext uri="{BB962C8B-B14F-4D97-AF65-F5344CB8AC3E}">
        <p14:creationId xmlns:p14="http://schemas.microsoft.com/office/powerpoint/2010/main" val="17074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clip</a:t>
            </a:r>
            <a:r>
              <a:rPr lang="en-GB" baseline="0" dirty="0" smtClean="0"/>
              <a:t> art</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6</a:t>
            </a:fld>
            <a:endParaRPr lang="en-GB"/>
          </a:p>
        </p:txBody>
      </p:sp>
    </p:spTree>
    <p:extLst>
      <p:ext uri="{BB962C8B-B14F-4D97-AF65-F5344CB8AC3E}">
        <p14:creationId xmlns:p14="http://schemas.microsoft.com/office/powerpoint/2010/main" val="140744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Clip art</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8</a:t>
            </a:fld>
            <a:endParaRPr lang="en-GB"/>
          </a:p>
        </p:txBody>
      </p:sp>
    </p:spTree>
    <p:extLst>
      <p:ext uri="{BB962C8B-B14F-4D97-AF65-F5344CB8AC3E}">
        <p14:creationId xmlns:p14="http://schemas.microsoft.com/office/powerpoint/2010/main" val="364800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Clip art</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9</a:t>
            </a:fld>
            <a:endParaRPr lang="en-GB"/>
          </a:p>
        </p:txBody>
      </p:sp>
    </p:spTree>
    <p:extLst>
      <p:ext uri="{BB962C8B-B14F-4D97-AF65-F5344CB8AC3E}">
        <p14:creationId xmlns:p14="http://schemas.microsoft.com/office/powerpoint/2010/main" val="364800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Clip art</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11</a:t>
            </a:fld>
            <a:endParaRPr lang="en-GB"/>
          </a:p>
        </p:txBody>
      </p:sp>
    </p:spTree>
    <p:extLst>
      <p:ext uri="{BB962C8B-B14F-4D97-AF65-F5344CB8AC3E}">
        <p14:creationId xmlns:p14="http://schemas.microsoft.com/office/powerpoint/2010/main" val="364800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LLC photos with permissions</a:t>
            </a:r>
            <a:endParaRPr lang="en-GB" dirty="0"/>
          </a:p>
        </p:txBody>
      </p:sp>
      <p:sp>
        <p:nvSpPr>
          <p:cNvPr id="4" name="Slide Number Placeholder 3"/>
          <p:cNvSpPr>
            <a:spLocks noGrp="1"/>
          </p:cNvSpPr>
          <p:nvPr>
            <p:ph type="sldNum" sz="quarter" idx="10"/>
          </p:nvPr>
        </p:nvSpPr>
        <p:spPr/>
        <p:txBody>
          <a:bodyPr/>
          <a:lstStyle/>
          <a:p>
            <a:fld id="{BBDC308E-C7AB-4A9F-A82C-513135CB8CF0}" type="slidenum">
              <a:rPr lang="en-GB" smtClean="0"/>
              <a:pPr/>
              <a:t>12</a:t>
            </a:fld>
            <a:endParaRPr lang="en-GB"/>
          </a:p>
        </p:txBody>
      </p:sp>
    </p:spTree>
    <p:extLst>
      <p:ext uri="{BB962C8B-B14F-4D97-AF65-F5344CB8AC3E}">
        <p14:creationId xmlns:p14="http://schemas.microsoft.com/office/powerpoint/2010/main" val="69993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6BFC9-19E4-4C73-94F4-D4BC407B4697}" type="slidenum">
              <a:rPr lang="en-GB">
                <a:solidFill>
                  <a:prstClr val="black"/>
                </a:solidFill>
              </a:rPr>
              <a:pPr/>
              <a:t>13</a:t>
            </a:fld>
            <a:endParaRPr lang="en-GB" dirty="0">
              <a:solidFill>
                <a:prstClr val="black"/>
              </a:solidFill>
            </a:endParaRPr>
          </a:p>
        </p:txBody>
      </p:sp>
      <p:sp>
        <p:nvSpPr>
          <p:cNvPr id="82946" name="Rectangle 2"/>
          <p:cNvSpPr>
            <a:spLocks noGrp="1" noRot="1" noChangeAspect="1" noChangeArrowheads="1" noTextEdit="1"/>
          </p:cNvSpPr>
          <p:nvPr>
            <p:ph type="sldImg"/>
          </p:nvPr>
        </p:nvSpPr>
        <p:spPr>
          <a:xfrm>
            <a:off x="896938" y="742950"/>
            <a:ext cx="4965700" cy="3724275"/>
          </a:xfrm>
          <a:ln/>
        </p:spPr>
      </p:sp>
      <p:sp>
        <p:nvSpPr>
          <p:cNvPr id="82947" name="Rectangle 3"/>
          <p:cNvSpPr>
            <a:spLocks noGrp="1" noChangeArrowheads="1"/>
          </p:cNvSpPr>
          <p:nvPr>
            <p:ph type="body" idx="1"/>
          </p:nvPr>
        </p:nvSpPr>
        <p:spPr>
          <a:xfrm>
            <a:off x="899642" y="4731209"/>
            <a:ext cx="4982633" cy="4469130"/>
          </a:xfrm>
        </p:spPr>
        <p:txBody>
          <a:bodyPr/>
          <a:lstStyle/>
          <a:p>
            <a:pPr marL="228600" indent="-228600">
              <a:lnSpc>
                <a:spcPct val="90000"/>
              </a:lnSpc>
              <a:spcBef>
                <a:spcPct val="0"/>
              </a:spcBef>
            </a:pPr>
            <a:r>
              <a:rPr lang="en-GB" sz="1400" dirty="0">
                <a:latin typeface="Arial Unicode MS" pitchFamily="34" charset="-128"/>
              </a:rPr>
              <a:t>Increasingly, we are finding that there are many factors that singly, or in combination, have an influence on student success. If we want our students to be successful, then we need to ensure the appropriate support structures are in place.</a:t>
            </a:r>
          </a:p>
          <a:p>
            <a:pPr marL="228600" indent="-228600">
              <a:lnSpc>
                <a:spcPct val="90000"/>
              </a:lnSpc>
              <a:spcBef>
                <a:spcPct val="0"/>
              </a:spcBef>
            </a:pPr>
            <a:endParaRPr lang="en-GB" sz="1400" dirty="0">
              <a:latin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65" eaLnBrk="0" hangingPunct="0">
              <a:defRPr sz="2300" b="1">
                <a:solidFill>
                  <a:schemeClr val="tx1"/>
                </a:solidFill>
                <a:latin typeface="Lucida Sans Unicode" pitchFamily="34" charset="0"/>
              </a:defRPr>
            </a:lvl1pPr>
            <a:lvl2pPr marL="725609" indent="-279080" defTabSz="920965" eaLnBrk="0" hangingPunct="0">
              <a:defRPr sz="2300" b="1">
                <a:solidFill>
                  <a:schemeClr val="tx1"/>
                </a:solidFill>
                <a:latin typeface="Lucida Sans Unicode" pitchFamily="34" charset="0"/>
              </a:defRPr>
            </a:lvl2pPr>
            <a:lvl3pPr marL="1116321" indent="-223264" defTabSz="920965" eaLnBrk="0" hangingPunct="0">
              <a:defRPr sz="2300" b="1">
                <a:solidFill>
                  <a:schemeClr val="tx1"/>
                </a:solidFill>
                <a:latin typeface="Lucida Sans Unicode" pitchFamily="34" charset="0"/>
              </a:defRPr>
            </a:lvl3pPr>
            <a:lvl4pPr marL="1562850" indent="-223264" defTabSz="920965" eaLnBrk="0" hangingPunct="0">
              <a:defRPr sz="2300" b="1">
                <a:solidFill>
                  <a:schemeClr val="tx1"/>
                </a:solidFill>
                <a:latin typeface="Lucida Sans Unicode" pitchFamily="34" charset="0"/>
              </a:defRPr>
            </a:lvl4pPr>
            <a:lvl5pPr marL="2009378" indent="-223264" defTabSz="920965" eaLnBrk="0" hangingPunct="0">
              <a:defRPr sz="2300" b="1">
                <a:solidFill>
                  <a:schemeClr val="tx1"/>
                </a:solidFill>
                <a:latin typeface="Lucida Sans Unicode" pitchFamily="34" charset="0"/>
              </a:defRPr>
            </a:lvl5pPr>
            <a:lvl6pPr marL="2455907" indent="-223264" defTabSz="920965" eaLnBrk="0" fontAlgn="base" hangingPunct="0">
              <a:spcBef>
                <a:spcPct val="0"/>
              </a:spcBef>
              <a:spcAft>
                <a:spcPct val="0"/>
              </a:spcAft>
              <a:defRPr sz="2300" b="1">
                <a:solidFill>
                  <a:schemeClr val="tx1"/>
                </a:solidFill>
                <a:latin typeface="Lucida Sans Unicode" pitchFamily="34" charset="0"/>
              </a:defRPr>
            </a:lvl6pPr>
            <a:lvl7pPr marL="2902435" indent="-223264" defTabSz="920965" eaLnBrk="0" fontAlgn="base" hangingPunct="0">
              <a:spcBef>
                <a:spcPct val="0"/>
              </a:spcBef>
              <a:spcAft>
                <a:spcPct val="0"/>
              </a:spcAft>
              <a:defRPr sz="2300" b="1">
                <a:solidFill>
                  <a:schemeClr val="tx1"/>
                </a:solidFill>
                <a:latin typeface="Lucida Sans Unicode" pitchFamily="34" charset="0"/>
              </a:defRPr>
            </a:lvl7pPr>
            <a:lvl8pPr marL="3348964" indent="-223264" defTabSz="920965" eaLnBrk="0" fontAlgn="base" hangingPunct="0">
              <a:spcBef>
                <a:spcPct val="0"/>
              </a:spcBef>
              <a:spcAft>
                <a:spcPct val="0"/>
              </a:spcAft>
              <a:defRPr sz="2300" b="1">
                <a:solidFill>
                  <a:schemeClr val="tx1"/>
                </a:solidFill>
                <a:latin typeface="Lucida Sans Unicode" pitchFamily="34" charset="0"/>
              </a:defRPr>
            </a:lvl8pPr>
            <a:lvl9pPr marL="3795492" indent="-223264" defTabSz="920965" eaLnBrk="0" fontAlgn="base" hangingPunct="0">
              <a:spcBef>
                <a:spcPct val="0"/>
              </a:spcBef>
              <a:spcAft>
                <a:spcPct val="0"/>
              </a:spcAft>
              <a:defRPr sz="2300" b="1">
                <a:solidFill>
                  <a:schemeClr val="tx1"/>
                </a:solidFill>
                <a:latin typeface="Lucida Sans Unicode" pitchFamily="34" charset="0"/>
              </a:defRPr>
            </a:lvl9pPr>
          </a:lstStyle>
          <a:p>
            <a:fld id="{F9DF89C5-B28E-4DB1-ADEF-8E30D04D3A39}" type="slidenum">
              <a:rPr lang="en-GB" altLang="en-US" sz="1200" b="0">
                <a:latin typeface="Lucida Sans" pitchFamily="34" charset="0"/>
              </a:rPr>
              <a:pPr/>
              <a:t>15</a:t>
            </a:fld>
            <a:endParaRPr lang="en-GB" altLang="en-US" sz="1200" b="0">
              <a:latin typeface="Lucida San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2560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560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560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560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FFFFFF"/>
                </a:solidFill>
              </a:endParaRPr>
            </a:p>
          </p:txBody>
        </p:sp>
      </p:grpSp>
      <p:sp>
        <p:nvSpPr>
          <p:cNvPr id="2561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GB" noProof="0" smtClean="0"/>
              <a:t>Click to edit Master title style</a:t>
            </a:r>
          </a:p>
        </p:txBody>
      </p:sp>
      <p:sp>
        <p:nvSpPr>
          <p:cNvPr id="2561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smtClean="0"/>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4BC94EA-167D-4AD7-83D9-DFD1552C37AA}"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0907556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23680F-5D82-4A5C-A793-26E473BA890A}"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291026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C23D6B3-58E3-4465-8726-3EDD7D2A2B9F}"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33969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GB">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C9EDA1CA-8904-4EB4-A97E-FDDF4EFDB7BC}"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6603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927D9FC-937A-4867-B258-92B5D56BA36F}"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83067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GB">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F994F0DF-AA9C-4ACC-95B1-9FA8C5750D62}"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358318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GB">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337C3FCB-B5C8-4F9C-B1F4-92F311D3FAAE}"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89871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30725"/>
          </a:xfrm>
        </p:spPr>
        <p:txBody>
          <a:bodyPr/>
          <a:lstStyle/>
          <a:p>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BE9D419-B1FF-40C9-81CA-BFC76CF44773}"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28888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28477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92916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27508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92BC6C3-E557-4824-89EC-B9BF1435C555}"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233182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62873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98333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757273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72536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217921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966270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32087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6025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5955822-52CC-465D-AD02-18C4880FB8FA}"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341626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8DA431-06F9-470C-B501-547847BB07E7}"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398396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287EA4E-3758-4939-BB7C-B23EC94F82BB}"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43365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25E309D-182C-4211-8B8B-055A76368B49}"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47158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48FFE5D-A56B-4C40-8E82-7881DB5F9637}"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93625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2503EAB-5840-42F3-AAD2-4865B7005920}"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290944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8A1CB8-87D8-49A5-A79A-DEBE86060754}"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372028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3902075"/>
            <a:ext cx="3400425" cy="2949575"/>
            <a:chOff x="0" y="2458"/>
            <a:chExt cx="2142" cy="1858"/>
          </a:xfrm>
        </p:grpSpPr>
        <p:sp>
          <p:nvSpPr>
            <p:cNvPr id="245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45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45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45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smtClean="0">
                <a:solidFill>
                  <a:srgbClr val="FFFFFF"/>
                </a:solidFill>
              </a:endParaRPr>
            </a:p>
          </p:txBody>
        </p:sp>
      </p:grpSp>
      <p:sp>
        <p:nvSpPr>
          <p:cNvPr id="2458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2458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58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fontAlgn="base">
              <a:spcBef>
                <a:spcPct val="0"/>
              </a:spcBef>
              <a:spcAft>
                <a:spcPct val="0"/>
              </a:spcAft>
            </a:pPr>
            <a:endParaRPr lang="en-GB" smtClean="0">
              <a:solidFill>
                <a:srgbClr val="FFFFFF"/>
              </a:solidFill>
            </a:endParaRPr>
          </a:p>
        </p:txBody>
      </p:sp>
      <p:sp>
        <p:nvSpPr>
          <p:cNvPr id="2458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fontAlgn="base">
              <a:spcBef>
                <a:spcPct val="0"/>
              </a:spcBef>
              <a:spcAft>
                <a:spcPct val="0"/>
              </a:spcAft>
            </a:pPr>
            <a:endParaRPr lang="en-GB" smtClean="0">
              <a:solidFill>
                <a:srgbClr val="FFFFFF"/>
              </a:solidFill>
            </a:endParaRPr>
          </a:p>
        </p:txBody>
      </p:sp>
      <p:sp>
        <p:nvSpPr>
          <p:cNvPr id="2459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pPr>
            <a:fld id="{CA2F6F18-D2D6-479A-8E3F-D78E473FB206}" type="slidenum">
              <a:rPr lang="en-GB" smtClean="0">
                <a:solidFill>
                  <a:srgbClr val="FFFFFF"/>
                </a:solidFill>
              </a:rPr>
              <a:pPr fontAlgn="base">
                <a:spcBef>
                  <a:spcPct val="0"/>
                </a:spcBef>
                <a:spcAft>
                  <a:spcPct val="0"/>
                </a:spcAft>
              </a:pPr>
              <a:t>‹nr.›</a:t>
            </a:fld>
            <a:endParaRPr lang="en-GB" smtClean="0">
              <a:solidFill>
                <a:srgbClr val="FFFFFF"/>
              </a:solidFill>
            </a:endParaRPr>
          </a:p>
        </p:txBody>
      </p:sp>
    </p:spTree>
    <p:extLst>
      <p:ext uri="{BB962C8B-B14F-4D97-AF65-F5344CB8AC3E}">
        <p14:creationId xmlns:p14="http://schemas.microsoft.com/office/powerpoint/2010/main" val="2947929170"/>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2518424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wmf"/><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4.wmf"/><Relationship Id="rId11" Type="http://schemas.openxmlformats.org/officeDocument/2006/relationships/image" Target="../media/image59.png"/><Relationship Id="rId5" Type="http://schemas.openxmlformats.org/officeDocument/2006/relationships/image" Target="../media/image53.wmf"/><Relationship Id="rId15" Type="http://schemas.openxmlformats.org/officeDocument/2006/relationships/image" Target="../media/image6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 Id="rId14" Type="http://schemas.openxmlformats.org/officeDocument/2006/relationships/image" Target="../media/image6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gif"/><Relationship Id="rId1" Type="http://schemas.openxmlformats.org/officeDocument/2006/relationships/slideLayout" Target="../slideLayouts/slideLayout13.xml"/><Relationship Id="rId5" Type="http://schemas.openxmlformats.org/officeDocument/2006/relationships/image" Target="../media/image71.jpeg"/><Relationship Id="rId4" Type="http://schemas.openxmlformats.org/officeDocument/2006/relationships/image" Target="../media/image70.jpeg"/></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8.gi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8.gif"/><Relationship Id="rId1" Type="http://schemas.openxmlformats.org/officeDocument/2006/relationships/slideLayout" Target="../slideLayouts/slideLayout13.xml"/><Relationship Id="rId4" Type="http://schemas.openxmlformats.org/officeDocument/2006/relationships/image" Target="../media/image74.jpeg"/></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8.gif"/><Relationship Id="rId1" Type="http://schemas.openxmlformats.org/officeDocument/2006/relationships/slideLayout" Target="../slideLayouts/slideLayout13.xml"/><Relationship Id="rId4" Type="http://schemas.openxmlformats.org/officeDocument/2006/relationships/image" Target="../media/image75.jpeg"/></Relationships>
</file>

<file path=ppt/slides/_rels/slide7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68.gif"/><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7.jpeg"/></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68.gif"/><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68.gif"/><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68.gif"/><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83.jpeg"/><Relationship Id="rId4" Type="http://schemas.openxmlformats.org/officeDocument/2006/relationships/image" Target="../media/image82.jpeg"/></Relationships>
</file>

<file path=ppt/slides/_rels/slide8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68.gif"/><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8.gif"/><Relationship Id="rId1" Type="http://schemas.openxmlformats.org/officeDocument/2006/relationships/slideLayout" Target="../slideLayouts/slideLayout13.xml"/><Relationship Id="rId5" Type="http://schemas.openxmlformats.org/officeDocument/2006/relationships/image" Target="../media/image86.jpeg"/><Relationship Id="rId4" Type="http://schemas.openxmlformats.org/officeDocument/2006/relationships/image" Target="../media/image85.jpeg"/></Relationships>
</file>

<file path=ppt/slides/_rels/slide83.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68.gif"/><Relationship Id="rId1" Type="http://schemas.openxmlformats.org/officeDocument/2006/relationships/slideLayout" Target="../slideLayouts/slideLayout13.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9" Type="http://schemas.openxmlformats.org/officeDocument/2006/relationships/image" Target="../media/image93.png"/></Relationships>
</file>

<file path=ppt/slides/_rels/slide84.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slideLayout" Target="../slideLayouts/slideLayout13.xml"/><Relationship Id="rId6" Type="http://schemas.openxmlformats.org/officeDocument/2006/relationships/image" Target="../media/image96.png"/><Relationship Id="rId5" Type="http://schemas.openxmlformats.org/officeDocument/2006/relationships/image" Target="../media/image73.png"/><Relationship Id="rId4" Type="http://schemas.openxmlformats.org/officeDocument/2006/relationships/image" Target="../media/image68.gif"/></Relationships>
</file>

<file path=ppt/slides/_rels/slide8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68.gif"/><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3" y="35474"/>
            <a:ext cx="9327173"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lum bright="-11000"/>
            <a:extLst>
              <a:ext uri="{28A0092B-C50C-407E-A947-70E740481C1C}">
                <a14:useLocalDpi xmlns:a14="http://schemas.microsoft.com/office/drawing/2010/main" val="0"/>
              </a:ext>
            </a:extLst>
          </a:blip>
          <a:srcRect/>
          <a:stretch>
            <a:fillRect/>
          </a:stretch>
        </p:blipFill>
        <p:spPr bwMode="auto">
          <a:xfrm>
            <a:off x="-152399" y="5224145"/>
            <a:ext cx="9372600" cy="170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899592" y="1124744"/>
            <a:ext cx="7772400" cy="1470025"/>
          </a:xfrm>
          <a:noFill/>
        </p:spPr>
        <p:txBody>
          <a:bodyPr/>
          <a:lstStyle/>
          <a:p>
            <a:r>
              <a:rPr lang="nl-NL" b="1" dirty="0" smtClean="0">
                <a:solidFill>
                  <a:srgbClr val="C10033"/>
                </a:solidFill>
                <a:latin typeface="Verdana" panose="020B0604030504040204" pitchFamily="34" charset="0"/>
                <a:ea typeface="Verdana" panose="020B0604030504040204" pitchFamily="34" charset="0"/>
                <a:cs typeface="Verdana" panose="020B0604030504040204" pitchFamily="34" charset="0"/>
              </a:rPr>
              <a:t>Onderwijsparade 2015</a:t>
            </a:r>
            <a:endParaRPr lang="en-GB" b="1" dirty="0">
              <a:solidFill>
                <a:srgbClr val="C10033"/>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971600" y="2852936"/>
            <a:ext cx="7543800" cy="1809704"/>
          </a:xfrm>
        </p:spPr>
        <p:txBody>
          <a:bodyPr>
            <a:normAutofit/>
          </a:bodyPr>
          <a:lstStyle/>
          <a:p>
            <a:r>
              <a:rPr lang="nl-NL"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Keynote</a:t>
            </a: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lecture</a:t>
            </a: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Stella </a:t>
            </a:r>
            <a:r>
              <a:rPr lang="nl-NL"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Cottrell</a:t>
            </a: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GB"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4600"/>
            <a:ext cx="7905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261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5229200"/>
            <a:ext cx="7128792" cy="830997"/>
          </a:xfrm>
          <a:prstGeom prst="rect">
            <a:avLst/>
          </a:prstGeom>
          <a:noFill/>
        </p:spPr>
        <p:txBody>
          <a:bodyPr wrap="square" rtlCol="0">
            <a:spAutoFit/>
          </a:bodyPr>
          <a:lstStyle/>
          <a:p>
            <a:pPr algn="ctr"/>
            <a:endParaRPr lang="en-GB" sz="4800" b="1" dirty="0">
              <a:solidFill>
                <a:schemeClr val="bg1"/>
              </a:solidFill>
            </a:endParaRPr>
          </a:p>
        </p:txBody>
      </p:sp>
      <p:sp>
        <p:nvSpPr>
          <p:cNvPr id="6" name="TextBox 5"/>
          <p:cNvSpPr txBox="1"/>
          <p:nvPr/>
        </p:nvSpPr>
        <p:spPr>
          <a:xfrm>
            <a:off x="3563888" y="2434362"/>
            <a:ext cx="1080120" cy="1569660"/>
          </a:xfrm>
          <a:prstGeom prst="rect">
            <a:avLst/>
          </a:prstGeom>
          <a:noFill/>
        </p:spPr>
        <p:txBody>
          <a:bodyPr wrap="square" rtlCol="0">
            <a:spAutoFit/>
          </a:bodyPr>
          <a:lstStyle/>
          <a:p>
            <a:pPr algn="ctr"/>
            <a:r>
              <a:rPr lang="en-GB" sz="9600" b="1" dirty="0" smtClean="0"/>
              <a:t>=</a:t>
            </a:r>
            <a:endParaRPr lang="en-GB" sz="96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71" y="1916832"/>
            <a:ext cx="3111009" cy="2808312"/>
          </a:xfrm>
          <a:prstGeom prst="rect">
            <a:avLst/>
          </a:prstGeom>
        </p:spPr>
      </p:pic>
      <p:sp>
        <p:nvSpPr>
          <p:cNvPr id="8" name="TextBox 7"/>
          <p:cNvSpPr txBox="1"/>
          <p:nvPr/>
        </p:nvSpPr>
        <p:spPr>
          <a:xfrm>
            <a:off x="35496" y="5193837"/>
            <a:ext cx="3605149" cy="1200329"/>
          </a:xfrm>
          <a:prstGeom prst="rect">
            <a:avLst/>
          </a:prstGeom>
          <a:noFill/>
        </p:spPr>
        <p:txBody>
          <a:bodyPr wrap="square" rtlCol="0">
            <a:spAutoFit/>
          </a:bodyPr>
          <a:lstStyle/>
          <a:p>
            <a:pPr algn="ctr"/>
            <a:r>
              <a:rPr lang="en-GB" sz="3600" b="1" dirty="0" smtClean="0"/>
              <a:t>Student outcomes </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471" y="1340767"/>
            <a:ext cx="4497553" cy="3899375"/>
          </a:xfrm>
          <a:prstGeom prst="rect">
            <a:avLst/>
          </a:prstGeom>
        </p:spPr>
      </p:pic>
      <p:sp>
        <p:nvSpPr>
          <p:cNvPr id="7" name="TextBox 6"/>
          <p:cNvSpPr txBox="1"/>
          <p:nvPr/>
        </p:nvSpPr>
        <p:spPr>
          <a:xfrm>
            <a:off x="3995936" y="5253007"/>
            <a:ext cx="5184576" cy="1200329"/>
          </a:xfrm>
          <a:prstGeom prst="rect">
            <a:avLst/>
          </a:prstGeom>
          <a:noFill/>
        </p:spPr>
        <p:txBody>
          <a:bodyPr wrap="square" rtlCol="0">
            <a:spAutoFit/>
          </a:bodyPr>
          <a:lstStyle/>
          <a:p>
            <a:pPr algn="ctr"/>
            <a:r>
              <a:rPr lang="en-GB" sz="3600" b="1" dirty="0" smtClean="0"/>
              <a:t>Reputation</a:t>
            </a:r>
            <a:r>
              <a:rPr lang="en-GB" sz="3600" b="1" dirty="0"/>
              <a:t>, </a:t>
            </a:r>
            <a:r>
              <a:rPr lang="en-GB" sz="3600" b="1" dirty="0" smtClean="0"/>
              <a:t>income, recruitment</a:t>
            </a:r>
            <a:r>
              <a:rPr lang="en-GB" sz="3600" b="1" dirty="0"/>
              <a:t>, </a:t>
            </a:r>
            <a:r>
              <a:rPr lang="en-GB" sz="3600" b="1" dirty="0" err="1"/>
              <a:t>etc</a:t>
            </a:r>
            <a:r>
              <a:rPr lang="en-GB" sz="3600" b="1" dirty="0"/>
              <a:t> </a:t>
            </a:r>
          </a:p>
        </p:txBody>
      </p:sp>
      <p:sp>
        <p:nvSpPr>
          <p:cNvPr id="10" name="Title 1"/>
          <p:cNvSpPr txBox="1">
            <a:spLocks/>
          </p:cNvSpPr>
          <p:nvPr/>
        </p:nvSpPr>
        <p:spPr bwMode="auto">
          <a:xfrm>
            <a:off x="179512" y="116632"/>
            <a:ext cx="8784976" cy="1139825"/>
          </a:xfrm>
          <a:prstGeom prst="rect">
            <a:avLst/>
          </a:prstGeom>
          <a:solidFill>
            <a:schemeClr val="accent4">
              <a:lumMod val="10000"/>
            </a:schemeClr>
          </a:solidFill>
          <a:ln>
            <a:noFill/>
          </a:ln>
          <a:effectLs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algn="l"/>
            <a:r>
              <a:rPr lang="en-GB" sz="4000" b="1" kern="0" dirty="0" smtClean="0">
                <a:solidFill>
                  <a:srgbClr val="FFFF99"/>
                </a:solidFill>
                <a:effectLst/>
              </a:rPr>
              <a:t>Greater imperatives to address student success </a:t>
            </a:r>
            <a:endParaRPr lang="en-GB" sz="4000" b="1" kern="0" dirty="0">
              <a:solidFill>
                <a:srgbClr val="FFFF99"/>
              </a:solidFill>
              <a:effectLst/>
            </a:endParaRPr>
          </a:p>
        </p:txBody>
      </p:sp>
    </p:spTree>
    <p:extLst>
      <p:ext uri="{BB962C8B-B14F-4D97-AF65-F5344CB8AC3E}">
        <p14:creationId xmlns:p14="http://schemas.microsoft.com/office/powerpoint/2010/main" val="3593791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18" name="Title 1"/>
          <p:cNvSpPr txBox="1">
            <a:spLocks/>
          </p:cNvSpPr>
          <p:nvPr/>
        </p:nvSpPr>
        <p:spPr bwMode="auto">
          <a:xfrm>
            <a:off x="179512" y="116632"/>
            <a:ext cx="8784976" cy="1139825"/>
          </a:xfrm>
          <a:prstGeom prst="rect">
            <a:avLst/>
          </a:prstGeom>
          <a:solidFill>
            <a:schemeClr val="accent4">
              <a:lumMod val="10000"/>
            </a:schemeClr>
          </a:solidFill>
          <a:ln>
            <a:noFill/>
          </a:ln>
          <a:effectLs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algn="l"/>
            <a:r>
              <a:rPr lang="en-GB" sz="4000" b="1" kern="0" dirty="0" smtClean="0">
                <a:solidFill>
                  <a:srgbClr val="FFFF99"/>
                </a:solidFill>
                <a:effectLst/>
              </a:rPr>
              <a:t>Improved understanding of post-childhood intellectual development</a:t>
            </a:r>
            <a:endParaRPr lang="en-GB" sz="4000" b="1" kern="0" dirty="0">
              <a:solidFill>
                <a:srgbClr val="FFFF99"/>
              </a:solidFill>
              <a:effectLst/>
            </a:endParaRPr>
          </a:p>
        </p:txBody>
      </p:sp>
      <p:pic>
        <p:nvPicPr>
          <p:cNvPr id="21510" name="Picture 6" descr="C:\Users\Stella\AppData\Local\Microsoft\Windows\Temporary Internet Files\Content.IE5\QMG83DBM\image02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2776"/>
            <a:ext cx="6912768"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38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935"/>
            <a:ext cx="8964488" cy="1139825"/>
          </a:xfrm>
        </p:spPr>
        <p:txBody>
          <a:bodyPr/>
          <a:lstStyle/>
          <a:p>
            <a:pPr algn="l"/>
            <a:r>
              <a:rPr lang="en-GB" sz="3600" b="1" dirty="0" smtClean="0">
                <a:solidFill>
                  <a:srgbClr val="FFFF99"/>
                </a:solidFill>
                <a:effectLst/>
              </a:rPr>
              <a:t>“Is there any point providing resources to assist students who struggle?” </a:t>
            </a:r>
            <a:endParaRPr lang="en-GB" sz="3600" b="1" dirty="0">
              <a:solidFill>
                <a:srgbClr val="FFFF99"/>
              </a:solidFill>
              <a:effectLst/>
            </a:endParaRPr>
          </a:p>
        </p:txBody>
      </p:sp>
      <p:sp>
        <p:nvSpPr>
          <p:cNvPr id="3" name="Content Placeholder 2"/>
          <p:cNvSpPr>
            <a:spLocks noGrp="1"/>
          </p:cNvSpPr>
          <p:nvPr>
            <p:ph sz="half" idx="1"/>
          </p:nvPr>
        </p:nvSpPr>
        <p:spPr>
          <a:xfrm>
            <a:off x="3995936" y="1628800"/>
            <a:ext cx="4896544" cy="4752528"/>
          </a:xfrm>
        </p:spPr>
        <p:txBody>
          <a:bodyPr/>
          <a:lstStyle/>
          <a:p>
            <a:pPr marL="0" lvl="0" indent="0">
              <a:spcAft>
                <a:spcPts val="600"/>
              </a:spcAft>
              <a:buNone/>
            </a:pPr>
            <a:r>
              <a:rPr lang="en-GB" sz="2800" b="1" dirty="0" smtClean="0">
                <a:effectLst/>
              </a:rPr>
              <a:t>Early C21st</a:t>
            </a:r>
          </a:p>
          <a:p>
            <a:pPr marL="0" indent="0">
              <a:spcAft>
                <a:spcPts val="600"/>
              </a:spcAft>
              <a:buNone/>
            </a:pPr>
            <a:r>
              <a:rPr lang="en-GB" sz="2800" dirty="0" smtClean="0">
                <a:effectLst/>
              </a:rPr>
              <a:t>‘the </a:t>
            </a:r>
            <a:r>
              <a:rPr lang="en-GB" sz="2800" dirty="0">
                <a:effectLst/>
              </a:rPr>
              <a:t>potential for positive change, or plasticity, is maintained in adult cognition’ (Hertzog et al, </a:t>
            </a:r>
            <a:r>
              <a:rPr lang="en-GB" sz="2800" dirty="0" smtClean="0">
                <a:effectLst/>
              </a:rPr>
              <a:t>2008)</a:t>
            </a:r>
            <a:r>
              <a:rPr lang="en-GB" sz="2800" dirty="0">
                <a:effectLst/>
              </a:rPr>
              <a:t> </a:t>
            </a:r>
            <a:endParaRPr lang="en-GB" sz="2800" dirty="0" smtClean="0">
              <a:effectLst/>
            </a:endParaRPr>
          </a:p>
          <a:p>
            <a:pPr marL="0" indent="0">
              <a:spcAft>
                <a:spcPts val="600"/>
              </a:spcAft>
              <a:buNone/>
            </a:pPr>
            <a:r>
              <a:rPr lang="en-GB" sz="2800" dirty="0" smtClean="0">
                <a:effectLst/>
              </a:rPr>
              <a:t>And is </a:t>
            </a:r>
            <a:r>
              <a:rPr lang="en-GB" sz="2800" dirty="0">
                <a:effectLst/>
              </a:rPr>
              <a:t>sensitive to lifestyle and physical </a:t>
            </a:r>
            <a:r>
              <a:rPr lang="en-GB" sz="2800" dirty="0" smtClean="0">
                <a:effectLst/>
              </a:rPr>
              <a:t>activity.</a:t>
            </a:r>
          </a:p>
          <a:p>
            <a:pPr marL="0" lvl="0" indent="0">
              <a:spcAft>
                <a:spcPts val="600"/>
              </a:spcAft>
              <a:buNone/>
            </a:pPr>
            <a:endParaRPr lang="en-GB" sz="2800" dirty="0" smtClean="0">
              <a:effectLst/>
            </a:endParaRPr>
          </a:p>
          <a:p>
            <a:pPr marL="0" lvl="0" indent="0">
              <a:spcAft>
                <a:spcPts val="600"/>
              </a:spcAft>
              <a:buNone/>
            </a:pPr>
            <a:r>
              <a:rPr lang="en-GB" sz="2800" dirty="0" err="1" smtClean="0">
                <a:effectLst/>
              </a:rPr>
              <a:t>Ceci</a:t>
            </a:r>
            <a:r>
              <a:rPr lang="en-GB" sz="2800" dirty="0" smtClean="0">
                <a:effectLst/>
              </a:rPr>
              <a:t> (1991); </a:t>
            </a:r>
            <a:r>
              <a:rPr lang="en-GB" sz="2800" dirty="0" err="1" smtClean="0">
                <a:effectLst/>
              </a:rPr>
              <a:t>Brinch</a:t>
            </a:r>
            <a:r>
              <a:rPr lang="en-GB" sz="2800" dirty="0" smtClean="0">
                <a:effectLst/>
              </a:rPr>
              <a:t> and Galloway (2012) </a:t>
            </a:r>
            <a:endParaRPr lang="en-GB" sz="2800" dirty="0">
              <a:effectLst/>
            </a:endParaRPr>
          </a:p>
          <a:p>
            <a:pPr marL="0" lvl="0" indent="0">
              <a:spcAft>
                <a:spcPts val="600"/>
              </a:spcAft>
              <a:buNone/>
            </a:pPr>
            <a:endParaRPr lang="en-GB" sz="3000" dirty="0"/>
          </a:p>
        </p:txBody>
      </p:sp>
      <p:sp>
        <p:nvSpPr>
          <p:cNvPr id="5" name="Content Placeholder 2"/>
          <p:cNvSpPr txBox="1">
            <a:spLocks/>
          </p:cNvSpPr>
          <p:nvPr/>
        </p:nvSpPr>
        <p:spPr bwMode="auto">
          <a:xfrm>
            <a:off x="251520" y="1772816"/>
            <a:ext cx="367240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a:lstStyle>
          <a:p>
            <a:pPr marL="0" indent="0">
              <a:spcAft>
                <a:spcPts val="600"/>
              </a:spcAft>
              <a:buNone/>
            </a:pPr>
            <a:r>
              <a:rPr lang="en-GB" sz="2800" b="1" dirty="0" smtClean="0">
                <a:effectLst/>
              </a:rPr>
              <a:t>Late C20th</a:t>
            </a:r>
          </a:p>
          <a:p>
            <a:pPr marL="0" indent="0">
              <a:spcAft>
                <a:spcPts val="600"/>
              </a:spcAft>
              <a:buNone/>
            </a:pPr>
            <a:r>
              <a:rPr lang="en-GB" sz="2800" dirty="0" smtClean="0">
                <a:effectLst/>
              </a:rPr>
              <a:t> </a:t>
            </a:r>
            <a:r>
              <a:rPr lang="en-GB" sz="2800" dirty="0">
                <a:effectLst/>
              </a:rPr>
              <a:t>In </a:t>
            </a:r>
            <a:r>
              <a:rPr lang="en-GB" sz="2800" i="1" dirty="0">
                <a:effectLst/>
              </a:rPr>
              <a:t>The Bell Curve</a:t>
            </a:r>
            <a:r>
              <a:rPr lang="en-GB" sz="2800" dirty="0">
                <a:effectLst/>
              </a:rPr>
              <a:t> (1994), Herrnstein and Murray appeared to have demonstrated that IQ wasn’t amenable to inputs from education and training. </a:t>
            </a:r>
            <a:endParaRPr lang="en-GB" sz="3000" kern="0" dirty="0"/>
          </a:p>
        </p:txBody>
      </p:sp>
    </p:spTree>
    <p:extLst>
      <p:ext uri="{BB962C8B-B14F-4D97-AF65-F5344CB8AC3E}">
        <p14:creationId xmlns:p14="http://schemas.microsoft.com/office/powerpoint/2010/main" val="255785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8" name="Rectangle 22"/>
          <p:cNvSpPr>
            <a:spLocks noChangeArrowheads="1"/>
          </p:cNvSpPr>
          <p:nvPr/>
        </p:nvSpPr>
        <p:spPr bwMode="auto">
          <a:xfrm>
            <a:off x="1331640" y="52292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CC3300"/>
              </a:buClr>
              <a:buSzPct val="150000"/>
              <a:buFont typeface="Wingdings 2" pitchFamily="18" charset="2"/>
              <a:buChar char="ê"/>
            </a:pPr>
            <a:r>
              <a:rPr lang="en-GB" sz="2400" b="1" dirty="0" smtClean="0">
                <a:solidFill>
                  <a:srgbClr val="00FFFF"/>
                </a:solidFill>
              </a:rPr>
              <a:t>Time </a:t>
            </a:r>
          </a:p>
        </p:txBody>
      </p:sp>
      <p:sp>
        <p:nvSpPr>
          <p:cNvPr id="80898" name="Rectangle 2"/>
          <p:cNvSpPr>
            <a:spLocks noGrp="1" noChangeArrowheads="1"/>
          </p:cNvSpPr>
          <p:nvPr>
            <p:ph type="title"/>
          </p:nvPr>
        </p:nvSpPr>
        <p:spPr>
          <a:xfrm>
            <a:off x="-396875" y="333375"/>
            <a:ext cx="9756775" cy="854075"/>
          </a:xfrm>
          <a:noFill/>
          <a:ln/>
          <a:extLst>
            <a:ext uri="{91240B29-F687-4F45-9708-019B960494DF}">
              <a14:hiddenLine xmlns:a14="http://schemas.microsoft.com/office/drawing/2010/main" w="3175">
                <a:solidFill>
                  <a:srgbClr val="0066FF"/>
                </a:solidFill>
                <a:miter lim="800000"/>
                <a:headEnd/>
                <a:tailEnd/>
              </a14:hiddenLine>
            </a:ext>
          </a:extLst>
        </p:spPr>
        <p:txBody>
          <a:bodyPr/>
          <a:lstStyle/>
          <a:p>
            <a:pPr algn="l"/>
            <a:r>
              <a:rPr lang="en-GB" sz="4000" b="1" dirty="0" smtClean="0">
                <a:solidFill>
                  <a:srgbClr val="FFFFCC"/>
                </a:solidFill>
                <a:effectLst>
                  <a:outerShdw blurRad="38100" dist="38100" dir="2700000" algn="tl">
                    <a:srgbClr val="010199"/>
                  </a:outerShdw>
                </a:effectLst>
                <a:latin typeface="Tahoma" pitchFamily="34" charset="0"/>
              </a:rPr>
              <a:t>Factors impacting on Achievement </a:t>
            </a:r>
            <a:r>
              <a:rPr lang="en-GB" sz="4000" b="1" dirty="0">
                <a:solidFill>
                  <a:schemeClr val="tx1"/>
                </a:solidFill>
                <a:effectLst>
                  <a:outerShdw blurRad="38100" dist="38100" dir="2700000" algn="tl">
                    <a:srgbClr val="010199"/>
                  </a:outerShdw>
                </a:effectLst>
                <a:latin typeface="Tahoma" pitchFamily="34" charset="0"/>
              </a:rPr>
              <a:t/>
            </a:r>
            <a:br>
              <a:rPr lang="en-GB" sz="4000" b="1" dirty="0">
                <a:solidFill>
                  <a:schemeClr val="tx1"/>
                </a:solidFill>
                <a:effectLst>
                  <a:outerShdw blurRad="38100" dist="38100" dir="2700000" algn="tl">
                    <a:srgbClr val="010199"/>
                  </a:outerShdw>
                </a:effectLst>
                <a:latin typeface="Tahoma" pitchFamily="34" charset="0"/>
              </a:rPr>
            </a:br>
            <a:r>
              <a:rPr lang="en-GB" sz="1600" b="1" dirty="0">
                <a:solidFill>
                  <a:schemeClr val="tx1"/>
                </a:solidFill>
                <a:effectLst>
                  <a:outerShdw blurRad="38100" dist="38100" dir="2700000" algn="tl">
                    <a:srgbClr val="010199"/>
                  </a:outerShdw>
                </a:effectLst>
                <a:latin typeface="Tahoma" pitchFamily="34" charset="0"/>
              </a:rPr>
              <a:t/>
            </a:r>
            <a:br>
              <a:rPr lang="en-GB" sz="1600" b="1" dirty="0">
                <a:solidFill>
                  <a:schemeClr val="tx1"/>
                </a:solidFill>
                <a:effectLst>
                  <a:outerShdw blurRad="38100" dist="38100" dir="2700000" algn="tl">
                    <a:srgbClr val="010199"/>
                  </a:outerShdw>
                </a:effectLst>
                <a:latin typeface="Tahoma" pitchFamily="34" charset="0"/>
              </a:rPr>
            </a:br>
            <a:r>
              <a:rPr lang="en-GB" sz="800" b="1" dirty="0">
                <a:solidFill>
                  <a:schemeClr val="tx1"/>
                </a:solidFill>
                <a:effectLst>
                  <a:outerShdw blurRad="38100" dist="38100" dir="2700000" algn="tl">
                    <a:srgbClr val="010199"/>
                  </a:outerShdw>
                </a:effectLst>
                <a:latin typeface="Tahoma" pitchFamily="34" charset="0"/>
              </a:rPr>
              <a:t> </a:t>
            </a:r>
            <a:endParaRPr lang="en-GB" sz="800" b="1" dirty="0">
              <a:latin typeface="Tahoma" pitchFamily="34" charset="0"/>
            </a:endParaRPr>
          </a:p>
        </p:txBody>
      </p:sp>
      <p:sp>
        <p:nvSpPr>
          <p:cNvPr id="80899" name="Rectangle 3"/>
          <p:cNvSpPr>
            <a:spLocks noGrp="1" noChangeArrowheads="1"/>
          </p:cNvSpPr>
          <p:nvPr>
            <p:ph type="body" sz="half" idx="1"/>
          </p:nvPr>
        </p:nvSpPr>
        <p:spPr>
          <a:xfrm>
            <a:off x="107950" y="3140968"/>
            <a:ext cx="3225800" cy="1179512"/>
          </a:xfrm>
        </p:spPr>
        <p:txBody>
          <a:bodyPr/>
          <a:lstStyle/>
          <a:p>
            <a:pPr>
              <a:buClr>
                <a:srgbClr val="FF0066"/>
              </a:buClr>
              <a:buSzPct val="150000"/>
              <a:buFont typeface="Wingdings 2" pitchFamily="18" charset="2"/>
              <a:buChar char="ê"/>
            </a:pPr>
            <a:r>
              <a:rPr lang="en-GB" sz="2800" b="1" dirty="0"/>
              <a:t> </a:t>
            </a:r>
            <a:r>
              <a:rPr lang="en-GB" sz="2400" b="1" dirty="0"/>
              <a:t>Prior taste of academic success</a:t>
            </a:r>
          </a:p>
          <a:p>
            <a:pPr>
              <a:buClr>
                <a:srgbClr val="FF0066"/>
              </a:buClr>
              <a:buSzPct val="130000"/>
              <a:buFont typeface="Wingdings 2" pitchFamily="18" charset="2"/>
              <a:buChar char="ä"/>
            </a:pPr>
            <a:endParaRPr lang="en-GB" sz="2800" b="1" dirty="0"/>
          </a:p>
          <a:p>
            <a:pPr>
              <a:buClr>
                <a:srgbClr val="FF0066"/>
              </a:buClr>
              <a:buSzPct val="130000"/>
              <a:buFont typeface="Wingdings 2" pitchFamily="18" charset="2"/>
              <a:buChar char="ä"/>
            </a:pPr>
            <a:endParaRPr lang="en-GB" sz="2800" b="1" dirty="0"/>
          </a:p>
        </p:txBody>
      </p:sp>
      <p:graphicFrame>
        <p:nvGraphicFramePr>
          <p:cNvPr id="80900" name="Object 4"/>
          <p:cNvGraphicFramePr>
            <a:graphicFrameLocks noGrp="1" noChangeAspect="1"/>
          </p:cNvGraphicFramePr>
          <p:nvPr>
            <p:ph sz="quarter" idx="2"/>
          </p:nvPr>
        </p:nvGraphicFramePr>
        <p:xfrm>
          <a:off x="2916238" y="1989138"/>
          <a:ext cx="3495675" cy="3965575"/>
        </p:xfrm>
        <a:graphic>
          <a:graphicData uri="http://schemas.openxmlformats.org/presentationml/2006/ole">
            <mc:AlternateContent xmlns:mc="http://schemas.openxmlformats.org/markup-compatibility/2006">
              <mc:Choice xmlns:v="urn:schemas-microsoft-com:vml" Requires="v">
                <p:oleObj spid="_x0000_s8309" name="Clip" r:id="rId4" imgW="4319916" imgH="3076141" progId="">
                  <p:embed/>
                </p:oleObj>
              </mc:Choice>
              <mc:Fallback>
                <p:oleObj name="Clip" r:id="rId4" imgW="4319916" imgH="3076141"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989138"/>
                        <a:ext cx="3495675" cy="396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80901" name="Picture 5" descr="BD06544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375" y="1844675"/>
            <a:ext cx="2016125" cy="2160588"/>
          </a:xfrm>
          <a:prstGeom prst="rect">
            <a:avLst/>
          </a:prstGeom>
          <a:noFill/>
          <a:extLst>
            <a:ext uri="{909E8E84-426E-40DD-AFC4-6F175D3DCCD1}">
              <a14:hiddenFill xmlns:a14="http://schemas.microsoft.com/office/drawing/2010/main">
                <a:solidFill>
                  <a:srgbClr val="FFFFFF"/>
                </a:solidFill>
              </a14:hiddenFill>
            </a:ext>
          </a:extLst>
        </p:spPr>
      </p:pic>
      <p:sp>
        <p:nvSpPr>
          <p:cNvPr id="80902" name="Text Box 6"/>
          <p:cNvSpPr txBox="1">
            <a:spLocks noChangeArrowheads="1"/>
          </p:cNvSpPr>
          <p:nvPr/>
        </p:nvSpPr>
        <p:spPr bwMode="auto">
          <a:xfrm>
            <a:off x="1116013" y="4338638"/>
            <a:ext cx="1100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1600" dirty="0" smtClean="0">
              <a:solidFill>
                <a:srgbClr val="FFFFFF"/>
              </a:solidFill>
              <a:latin typeface="Times New Roman" pitchFamily="18" charset="0"/>
            </a:endParaRPr>
          </a:p>
        </p:txBody>
      </p:sp>
      <p:sp>
        <p:nvSpPr>
          <p:cNvPr id="80903" name="Text Box 7"/>
          <p:cNvSpPr txBox="1">
            <a:spLocks noChangeArrowheads="1"/>
          </p:cNvSpPr>
          <p:nvPr/>
        </p:nvSpPr>
        <p:spPr bwMode="auto">
          <a:xfrm>
            <a:off x="323850" y="1454150"/>
            <a:ext cx="331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99FF33"/>
              </a:buClr>
              <a:buSzPct val="150000"/>
              <a:buFont typeface="Wingdings 2" pitchFamily="18" charset="2"/>
              <a:buChar char="ê"/>
            </a:pPr>
            <a:r>
              <a:rPr lang="en-GB" sz="2400" b="1" dirty="0" smtClean="0">
                <a:solidFill>
                  <a:srgbClr val="FFFFFF"/>
                </a:solidFill>
              </a:rPr>
              <a:t>Expectations of the learning context </a:t>
            </a:r>
            <a:r>
              <a:rPr lang="en-GB" sz="1600" dirty="0" smtClean="0">
                <a:solidFill>
                  <a:srgbClr val="FFFFFF"/>
                </a:solidFill>
                <a:latin typeface="Times New Roman" pitchFamily="18" charset="0"/>
              </a:rPr>
              <a:t> </a:t>
            </a:r>
          </a:p>
        </p:txBody>
      </p:sp>
      <p:sp>
        <p:nvSpPr>
          <p:cNvPr id="80904" name="Text Box 8"/>
          <p:cNvSpPr txBox="1">
            <a:spLocks noChangeArrowheads="1"/>
          </p:cNvSpPr>
          <p:nvPr/>
        </p:nvSpPr>
        <p:spPr bwMode="auto">
          <a:xfrm>
            <a:off x="107950" y="2348880"/>
            <a:ext cx="3455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00FF99"/>
              </a:buClr>
              <a:buSzPct val="160000"/>
              <a:buFont typeface="Wingdings 2" pitchFamily="18" charset="2"/>
              <a:buChar char="ê"/>
            </a:pPr>
            <a:r>
              <a:rPr lang="en-GB" sz="2400" b="1" dirty="0" smtClean="0">
                <a:solidFill>
                  <a:srgbClr val="FFFF00"/>
                </a:solidFill>
              </a:rPr>
              <a:t>Understanding of</a:t>
            </a:r>
          </a:p>
          <a:p>
            <a:pPr eaLnBrk="0" fontAlgn="base" hangingPunct="0">
              <a:spcBef>
                <a:spcPct val="0"/>
              </a:spcBef>
              <a:spcAft>
                <a:spcPct val="0"/>
              </a:spcAft>
              <a:buClr>
                <a:srgbClr val="FF0066"/>
              </a:buClr>
              <a:buFont typeface="Wingdings 2" pitchFamily="18" charset="2"/>
              <a:buNone/>
            </a:pPr>
            <a:r>
              <a:rPr lang="en-GB" sz="2400" b="1" dirty="0" smtClean="0">
                <a:solidFill>
                  <a:srgbClr val="FFFF00"/>
                </a:solidFill>
              </a:rPr>
              <a:t>academic conventions</a:t>
            </a:r>
            <a:r>
              <a:rPr lang="en-GB" sz="1600" dirty="0" smtClean="0">
                <a:solidFill>
                  <a:srgbClr val="FFFFFF"/>
                </a:solidFill>
                <a:latin typeface="Times New Roman" pitchFamily="18" charset="0"/>
              </a:rPr>
              <a:t> </a:t>
            </a:r>
          </a:p>
        </p:txBody>
      </p:sp>
      <p:sp>
        <p:nvSpPr>
          <p:cNvPr id="80905" name="Rectangle 9"/>
          <p:cNvSpPr>
            <a:spLocks noChangeArrowheads="1"/>
          </p:cNvSpPr>
          <p:nvPr/>
        </p:nvSpPr>
        <p:spPr bwMode="auto">
          <a:xfrm>
            <a:off x="3275856" y="1268760"/>
            <a:ext cx="35283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Clr>
                <a:srgbClr val="FF0066"/>
              </a:buClr>
              <a:buSzPct val="150000"/>
              <a:buFont typeface="Wingdings 2" pitchFamily="18" charset="2"/>
              <a:buChar char="ê"/>
            </a:pPr>
            <a:r>
              <a:rPr lang="en-GB" sz="2400" b="1" dirty="0" smtClean="0">
                <a:solidFill>
                  <a:srgbClr val="99FF33"/>
                </a:solidFill>
              </a:rPr>
              <a:t>External pressures </a:t>
            </a:r>
          </a:p>
        </p:txBody>
      </p:sp>
      <p:sp>
        <p:nvSpPr>
          <p:cNvPr id="80906" name="Rectangle 10"/>
          <p:cNvSpPr>
            <a:spLocks noChangeArrowheads="1"/>
          </p:cNvSpPr>
          <p:nvPr/>
        </p:nvSpPr>
        <p:spPr bwMode="auto">
          <a:xfrm>
            <a:off x="3706415" y="5118283"/>
            <a:ext cx="20177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buClr>
                <a:srgbClr val="00FF00"/>
              </a:buClr>
              <a:buSzPct val="150000"/>
              <a:buFont typeface="Wingdings 2" pitchFamily="18" charset="2"/>
              <a:buChar char="ê"/>
            </a:pPr>
            <a:r>
              <a:rPr lang="en-GB" sz="2400" b="1" dirty="0" smtClean="0">
                <a:solidFill>
                  <a:srgbClr val="00FF99"/>
                </a:solidFill>
              </a:rPr>
              <a:t>Managing choice </a:t>
            </a:r>
            <a:endParaRPr lang="en-GB" sz="2400" dirty="0" smtClean="0">
              <a:solidFill>
                <a:srgbClr val="00FF99"/>
              </a:solidFill>
            </a:endParaRPr>
          </a:p>
        </p:txBody>
      </p:sp>
      <p:sp>
        <p:nvSpPr>
          <p:cNvPr id="80907" name="Rectangle 11"/>
          <p:cNvSpPr>
            <a:spLocks noChangeArrowheads="1"/>
          </p:cNvSpPr>
          <p:nvPr/>
        </p:nvSpPr>
        <p:spPr bwMode="auto">
          <a:xfrm>
            <a:off x="6227763" y="2636912"/>
            <a:ext cx="26654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0066FF"/>
              </a:buClr>
              <a:buSzPct val="155000"/>
              <a:buFont typeface="Wingdings 2" pitchFamily="18" charset="2"/>
              <a:buChar char="ê"/>
            </a:pPr>
            <a:r>
              <a:rPr lang="en-GB" sz="2400" b="1" dirty="0" smtClean="0">
                <a:solidFill>
                  <a:srgbClr val="FF99FF"/>
                </a:solidFill>
              </a:rPr>
              <a:t>Myths about intelligence </a:t>
            </a:r>
            <a:r>
              <a:rPr lang="en-GB" sz="1600" dirty="0" smtClean="0">
                <a:solidFill>
                  <a:srgbClr val="FF99FF"/>
                </a:solidFill>
                <a:latin typeface="Times New Roman" pitchFamily="18" charset="0"/>
              </a:rPr>
              <a:t> </a:t>
            </a:r>
          </a:p>
        </p:txBody>
      </p:sp>
      <p:sp>
        <p:nvSpPr>
          <p:cNvPr id="80908" name="Rectangle 12"/>
          <p:cNvSpPr>
            <a:spLocks noChangeArrowheads="1"/>
          </p:cNvSpPr>
          <p:nvPr/>
        </p:nvSpPr>
        <p:spPr bwMode="auto">
          <a:xfrm>
            <a:off x="179388" y="6284913"/>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FF00FF"/>
              </a:buClr>
              <a:buSzPct val="155000"/>
              <a:buFont typeface="Wingdings 2" pitchFamily="18" charset="2"/>
              <a:buChar char="ê"/>
            </a:pPr>
            <a:r>
              <a:rPr lang="en-GB" sz="2400" b="1" dirty="0" smtClean="0">
                <a:solidFill>
                  <a:srgbClr val="00FFFF"/>
                </a:solidFill>
              </a:rPr>
              <a:t>Ambitions/motivations</a:t>
            </a:r>
            <a:endParaRPr lang="en-GB" sz="2400" dirty="0" smtClean="0">
              <a:solidFill>
                <a:srgbClr val="00FFFF"/>
              </a:solidFill>
            </a:endParaRPr>
          </a:p>
        </p:txBody>
      </p:sp>
      <p:sp>
        <p:nvSpPr>
          <p:cNvPr id="80909" name="Rectangle 13"/>
          <p:cNvSpPr>
            <a:spLocks noChangeArrowheads="1"/>
          </p:cNvSpPr>
          <p:nvPr/>
        </p:nvSpPr>
        <p:spPr bwMode="auto">
          <a:xfrm>
            <a:off x="4140200" y="5877272"/>
            <a:ext cx="2160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9933FF"/>
              </a:buClr>
              <a:buSzPct val="150000"/>
              <a:buFont typeface="Wingdings 2" pitchFamily="18" charset="2"/>
              <a:buChar char="ê"/>
            </a:pPr>
            <a:r>
              <a:rPr lang="en-GB" sz="2400" b="1" dirty="0" smtClean="0">
                <a:solidFill>
                  <a:srgbClr val="FFFFFF"/>
                </a:solidFill>
              </a:rPr>
              <a:t> Learning environment  </a:t>
            </a:r>
            <a:r>
              <a:rPr lang="en-GB" sz="2400" dirty="0" smtClean="0">
                <a:solidFill>
                  <a:srgbClr val="FFFFFF"/>
                </a:solidFill>
              </a:rPr>
              <a:t> </a:t>
            </a:r>
          </a:p>
        </p:txBody>
      </p:sp>
      <p:sp>
        <p:nvSpPr>
          <p:cNvPr id="80910" name="Rectangle 14"/>
          <p:cNvSpPr>
            <a:spLocks noChangeArrowheads="1"/>
          </p:cNvSpPr>
          <p:nvPr/>
        </p:nvSpPr>
        <p:spPr bwMode="auto">
          <a:xfrm>
            <a:off x="6675438" y="4076700"/>
            <a:ext cx="2468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00FFFF"/>
              </a:buClr>
              <a:buFont typeface="Wingdings 2" pitchFamily="18" charset="2"/>
              <a:buChar char="ê"/>
            </a:pPr>
            <a:r>
              <a:rPr lang="en-GB" sz="2400" b="1" dirty="0" smtClean="0">
                <a:solidFill>
                  <a:srgbClr val="CC99FF"/>
                </a:solidFill>
              </a:rPr>
              <a:t>Isolation and</a:t>
            </a:r>
          </a:p>
          <a:p>
            <a:pPr eaLnBrk="0" fontAlgn="base" hangingPunct="0">
              <a:spcBef>
                <a:spcPct val="0"/>
              </a:spcBef>
              <a:spcAft>
                <a:spcPct val="0"/>
              </a:spcAft>
              <a:buClr>
                <a:srgbClr val="00FFFF"/>
              </a:buClr>
              <a:buFont typeface="Wingdings 2" pitchFamily="18" charset="2"/>
              <a:buNone/>
            </a:pPr>
            <a:r>
              <a:rPr lang="en-GB" sz="2400" b="1" dirty="0" smtClean="0">
                <a:solidFill>
                  <a:srgbClr val="CC99FF"/>
                </a:solidFill>
              </a:rPr>
              <a:t>   loneliness</a:t>
            </a:r>
            <a:r>
              <a:rPr lang="en-GB" sz="2400" b="1" dirty="0" smtClean="0">
                <a:solidFill>
                  <a:srgbClr val="FFFFFF"/>
                </a:solidFill>
              </a:rPr>
              <a:t> </a:t>
            </a:r>
            <a:endParaRPr lang="en-GB" sz="1600" dirty="0" smtClean="0">
              <a:solidFill>
                <a:srgbClr val="FFFFFF"/>
              </a:solidFill>
              <a:latin typeface="Times New Roman" pitchFamily="18" charset="0"/>
            </a:endParaRPr>
          </a:p>
        </p:txBody>
      </p:sp>
      <p:sp>
        <p:nvSpPr>
          <p:cNvPr id="80911" name="Rectangle 15"/>
          <p:cNvSpPr>
            <a:spLocks noChangeArrowheads="1"/>
          </p:cNvSpPr>
          <p:nvPr/>
        </p:nvSpPr>
        <p:spPr bwMode="auto">
          <a:xfrm>
            <a:off x="6408738" y="5949280"/>
            <a:ext cx="2771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FF00FF"/>
              </a:buClr>
              <a:buSzPct val="155000"/>
              <a:buFont typeface="Wingdings 2" pitchFamily="18" charset="2"/>
              <a:buChar char="ê"/>
            </a:pPr>
            <a:r>
              <a:rPr lang="en-GB" sz="2400" b="1" dirty="0" smtClean="0">
                <a:solidFill>
                  <a:srgbClr val="99FF33"/>
                </a:solidFill>
              </a:rPr>
              <a:t>Peer pressure/</a:t>
            </a:r>
          </a:p>
          <a:p>
            <a:pPr eaLnBrk="0" fontAlgn="base" hangingPunct="0">
              <a:spcBef>
                <a:spcPct val="0"/>
              </a:spcBef>
              <a:spcAft>
                <a:spcPct val="0"/>
              </a:spcAft>
              <a:buClr>
                <a:srgbClr val="FF0066"/>
              </a:buClr>
              <a:buFont typeface="Wingdings 2" pitchFamily="18" charset="2"/>
              <a:buNone/>
            </a:pPr>
            <a:r>
              <a:rPr lang="en-GB" sz="2400" b="1" dirty="0" smtClean="0">
                <a:solidFill>
                  <a:srgbClr val="99FF33"/>
                </a:solidFill>
              </a:rPr>
              <a:t>support</a:t>
            </a:r>
            <a:r>
              <a:rPr lang="en-GB" sz="1600" b="1" dirty="0" smtClean="0">
                <a:solidFill>
                  <a:srgbClr val="99FF33"/>
                </a:solidFill>
                <a:latin typeface="Times New Roman" pitchFamily="18" charset="0"/>
              </a:rPr>
              <a:t> </a:t>
            </a:r>
            <a:r>
              <a:rPr lang="en-GB" sz="1600" dirty="0" smtClean="0">
                <a:solidFill>
                  <a:srgbClr val="99FF33"/>
                </a:solidFill>
                <a:latin typeface="Times New Roman" pitchFamily="18" charset="0"/>
              </a:rPr>
              <a:t> </a:t>
            </a:r>
          </a:p>
        </p:txBody>
      </p:sp>
      <p:sp>
        <p:nvSpPr>
          <p:cNvPr id="80912" name="Rectangle 16"/>
          <p:cNvSpPr>
            <a:spLocks noChangeArrowheads="1"/>
          </p:cNvSpPr>
          <p:nvPr/>
        </p:nvSpPr>
        <p:spPr bwMode="auto">
          <a:xfrm>
            <a:off x="6119813" y="1773238"/>
            <a:ext cx="30241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FFFF00"/>
              </a:buClr>
              <a:buSzPct val="160000"/>
              <a:buFont typeface="Wingdings 2" pitchFamily="18" charset="2"/>
              <a:buChar char="ê"/>
            </a:pPr>
            <a:r>
              <a:rPr lang="en-GB" sz="2400" b="1" dirty="0" smtClean="0">
                <a:solidFill>
                  <a:srgbClr val="FFFFFF"/>
                </a:solidFill>
              </a:rPr>
              <a:t>Adapting to independent study  </a:t>
            </a:r>
            <a:endParaRPr lang="en-GB" sz="2400" dirty="0" smtClean="0">
              <a:solidFill>
                <a:srgbClr val="FFFFFF"/>
              </a:solidFill>
            </a:endParaRPr>
          </a:p>
        </p:txBody>
      </p:sp>
      <p:sp>
        <p:nvSpPr>
          <p:cNvPr id="80913" name="Rectangle 17"/>
          <p:cNvSpPr>
            <a:spLocks noChangeArrowheads="1"/>
          </p:cNvSpPr>
          <p:nvPr/>
        </p:nvSpPr>
        <p:spPr bwMode="auto">
          <a:xfrm>
            <a:off x="250825" y="5708650"/>
            <a:ext cx="324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FFFF00"/>
              </a:buClr>
              <a:buSzPct val="150000"/>
              <a:buFont typeface="Wingdings 2" pitchFamily="18" charset="2"/>
              <a:buChar char="ê"/>
            </a:pPr>
            <a:r>
              <a:rPr lang="en-GB" sz="2400" b="1" dirty="0" smtClean="0">
                <a:solidFill>
                  <a:srgbClr val="FFFFFF"/>
                </a:solidFill>
              </a:rPr>
              <a:t>Nutrition/health </a:t>
            </a:r>
            <a:r>
              <a:rPr lang="en-GB" sz="2400" dirty="0" smtClean="0">
                <a:solidFill>
                  <a:srgbClr val="FFFFFF"/>
                </a:solidFill>
              </a:rPr>
              <a:t> </a:t>
            </a:r>
          </a:p>
        </p:txBody>
      </p:sp>
      <p:sp>
        <p:nvSpPr>
          <p:cNvPr id="80914" name="Rectangle 18"/>
          <p:cNvSpPr>
            <a:spLocks noChangeArrowheads="1"/>
          </p:cNvSpPr>
          <p:nvPr/>
        </p:nvSpPr>
        <p:spPr bwMode="auto">
          <a:xfrm>
            <a:off x="35496" y="4005064"/>
            <a:ext cx="3887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Clr>
                <a:srgbClr val="00FFFF"/>
              </a:buClr>
              <a:buSzPct val="150000"/>
              <a:buFont typeface="Wingdings 2" pitchFamily="18" charset="2"/>
              <a:buChar char="ê"/>
            </a:pPr>
            <a:r>
              <a:rPr lang="en-GB" sz="2400" b="1" dirty="0" smtClean="0">
                <a:solidFill>
                  <a:srgbClr val="CC66FF"/>
                </a:solidFill>
              </a:rPr>
              <a:t>Coping with change</a:t>
            </a:r>
            <a:r>
              <a:rPr lang="en-GB" sz="1600" b="1" dirty="0" smtClean="0">
                <a:solidFill>
                  <a:srgbClr val="FFFFFF"/>
                </a:solidFill>
                <a:latin typeface="Times New Roman" pitchFamily="18" charset="0"/>
              </a:rPr>
              <a:t> </a:t>
            </a:r>
            <a:r>
              <a:rPr lang="en-GB" sz="1600" dirty="0" smtClean="0">
                <a:solidFill>
                  <a:srgbClr val="FFFFFF"/>
                </a:solidFill>
                <a:latin typeface="Times New Roman" pitchFamily="18" charset="0"/>
              </a:rPr>
              <a:t> </a:t>
            </a:r>
          </a:p>
        </p:txBody>
      </p:sp>
      <p:sp>
        <p:nvSpPr>
          <p:cNvPr id="80916" name="Rectangle 20"/>
          <p:cNvSpPr>
            <a:spLocks noChangeArrowheads="1"/>
          </p:cNvSpPr>
          <p:nvPr/>
        </p:nvSpPr>
        <p:spPr bwMode="auto">
          <a:xfrm>
            <a:off x="5508104" y="3429000"/>
            <a:ext cx="2143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Clr>
                <a:srgbClr val="FF6600"/>
              </a:buClr>
              <a:buSzPct val="150000"/>
              <a:buFont typeface="Wingdings 2" pitchFamily="18" charset="2"/>
              <a:buChar char="ê"/>
            </a:pPr>
            <a:r>
              <a:rPr lang="en-GB" sz="2400" b="1" dirty="0" smtClean="0">
                <a:solidFill>
                  <a:srgbClr val="FFFFFF"/>
                </a:solidFill>
              </a:rPr>
              <a:t>Disability</a:t>
            </a:r>
          </a:p>
        </p:txBody>
      </p:sp>
      <p:sp>
        <p:nvSpPr>
          <p:cNvPr id="80917" name="Rectangle 21"/>
          <p:cNvSpPr>
            <a:spLocks noGrp="1" noChangeArrowheads="1"/>
          </p:cNvSpPr>
          <p:nvPr>
            <p:ph sz="quarter" idx="3"/>
          </p:nvPr>
        </p:nvSpPr>
        <p:spPr>
          <a:xfrm flipV="1">
            <a:off x="8243888" y="7245350"/>
            <a:ext cx="3581400" cy="915988"/>
          </a:xfrm>
        </p:spPr>
        <p:txBody>
          <a:bodyPr/>
          <a:lstStyle/>
          <a:p>
            <a:endParaRPr lang="en-US" sz="2400" dirty="0"/>
          </a:p>
        </p:txBody>
      </p:sp>
      <p:sp>
        <p:nvSpPr>
          <p:cNvPr id="80919" name="Rectangle 23"/>
          <p:cNvSpPr>
            <a:spLocks noChangeArrowheads="1"/>
          </p:cNvSpPr>
          <p:nvPr/>
        </p:nvSpPr>
        <p:spPr bwMode="auto">
          <a:xfrm>
            <a:off x="6516688" y="4933950"/>
            <a:ext cx="299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
                <a:srgbClr val="FF0000"/>
              </a:buClr>
              <a:buSzPct val="150000"/>
              <a:buFont typeface="Wingdings 2" pitchFamily="18" charset="2"/>
              <a:buChar char="ê"/>
            </a:pPr>
            <a:r>
              <a:rPr lang="en-GB" sz="2400" b="1" dirty="0" smtClean="0">
                <a:solidFill>
                  <a:srgbClr val="FFFFFF"/>
                </a:solidFill>
              </a:rPr>
              <a:t>Academic support </a:t>
            </a:r>
            <a:endParaRPr lang="en-GB" b="1" dirty="0" smtClean="0">
              <a:solidFill>
                <a:srgbClr val="FFFFFF"/>
              </a:solidFill>
            </a:endParaRPr>
          </a:p>
        </p:txBody>
      </p:sp>
      <p:sp>
        <p:nvSpPr>
          <p:cNvPr id="24" name="Rectangle 20"/>
          <p:cNvSpPr>
            <a:spLocks noChangeArrowheads="1"/>
          </p:cNvSpPr>
          <p:nvPr/>
        </p:nvSpPr>
        <p:spPr bwMode="auto">
          <a:xfrm>
            <a:off x="7253733" y="3725863"/>
            <a:ext cx="19267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Clr>
                <a:srgbClr val="FF6600"/>
              </a:buClr>
              <a:buSzPct val="150000"/>
              <a:buFont typeface="Wingdings 2" pitchFamily="18" charset="2"/>
              <a:buChar char="ê"/>
            </a:pPr>
            <a:r>
              <a:rPr lang="en-GB" sz="2400" b="1" dirty="0" smtClean="0">
                <a:solidFill>
                  <a:srgbClr val="CCFF33"/>
                </a:solidFill>
              </a:rPr>
              <a:t>Family </a:t>
            </a:r>
          </a:p>
        </p:txBody>
      </p:sp>
      <p:sp>
        <p:nvSpPr>
          <p:cNvPr id="25" name="Rectangle 20"/>
          <p:cNvSpPr>
            <a:spLocks noChangeArrowheads="1"/>
          </p:cNvSpPr>
          <p:nvPr/>
        </p:nvSpPr>
        <p:spPr bwMode="auto">
          <a:xfrm>
            <a:off x="52933" y="4941168"/>
            <a:ext cx="19267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Clr>
                <a:srgbClr val="FF6600"/>
              </a:buClr>
              <a:buSzPct val="150000"/>
              <a:buFont typeface="Wingdings 2" pitchFamily="18" charset="2"/>
              <a:buChar char="ê"/>
            </a:pPr>
            <a:r>
              <a:rPr lang="en-GB" sz="2400" b="1" dirty="0" smtClean="0">
                <a:solidFill>
                  <a:srgbClr val="CCFF33"/>
                </a:solidFill>
              </a:rPr>
              <a:t>Practice  </a:t>
            </a:r>
          </a:p>
        </p:txBody>
      </p:sp>
      <p:sp>
        <p:nvSpPr>
          <p:cNvPr id="27" name="Rectangle 10"/>
          <p:cNvSpPr>
            <a:spLocks noChangeArrowheads="1"/>
          </p:cNvSpPr>
          <p:nvPr/>
        </p:nvSpPr>
        <p:spPr bwMode="auto">
          <a:xfrm>
            <a:off x="6588224" y="1239143"/>
            <a:ext cx="22573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Clr>
                <a:srgbClr val="00FF00"/>
              </a:buClr>
              <a:buSzPct val="150000"/>
              <a:buFont typeface="Wingdings 2" pitchFamily="18" charset="2"/>
              <a:buChar char="ê"/>
            </a:pPr>
            <a:r>
              <a:rPr lang="en-GB" sz="2400" b="1" dirty="0">
                <a:solidFill>
                  <a:srgbClr val="FF3399"/>
                </a:solidFill>
              </a:rPr>
              <a:t>C</a:t>
            </a:r>
            <a:r>
              <a:rPr lang="en-GB" sz="2400" b="1" dirty="0" smtClean="0">
                <a:solidFill>
                  <a:srgbClr val="FF3399"/>
                </a:solidFill>
              </a:rPr>
              <a:t>onfidence</a:t>
            </a:r>
            <a:r>
              <a:rPr lang="en-GB" sz="2400" b="1" dirty="0" smtClean="0">
                <a:solidFill>
                  <a:srgbClr val="00FF99"/>
                </a:solidFill>
              </a:rPr>
              <a:t>  </a:t>
            </a:r>
            <a:endParaRPr lang="en-GB" sz="2400" dirty="0" smtClean="0">
              <a:solidFill>
                <a:srgbClr val="00FF99"/>
              </a:solidFill>
            </a:endParaRPr>
          </a:p>
        </p:txBody>
      </p:sp>
      <p:sp>
        <p:nvSpPr>
          <p:cNvPr id="28" name="Rectangle 10"/>
          <p:cNvSpPr>
            <a:spLocks noChangeArrowheads="1"/>
          </p:cNvSpPr>
          <p:nvPr/>
        </p:nvSpPr>
        <p:spPr bwMode="auto">
          <a:xfrm>
            <a:off x="35496" y="4551511"/>
            <a:ext cx="3168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Clr>
                <a:srgbClr val="00FF00"/>
              </a:buClr>
              <a:buSzPct val="150000"/>
              <a:buFont typeface="Wingdings 2" pitchFamily="18" charset="2"/>
              <a:buChar char="ê"/>
            </a:pPr>
            <a:r>
              <a:rPr lang="en-GB" sz="2400" b="1" dirty="0" err="1" smtClean="0">
                <a:solidFill>
                  <a:srgbClr val="FF3399"/>
                </a:solidFill>
              </a:rPr>
              <a:t>Sterotype</a:t>
            </a:r>
            <a:r>
              <a:rPr lang="en-GB" sz="2400" b="1" dirty="0" smtClean="0">
                <a:solidFill>
                  <a:srgbClr val="FF3399"/>
                </a:solidFill>
              </a:rPr>
              <a:t> </a:t>
            </a:r>
            <a:r>
              <a:rPr lang="en-GB" sz="2400" b="1" dirty="0" err="1" smtClean="0">
                <a:solidFill>
                  <a:srgbClr val="FF3399"/>
                </a:solidFill>
              </a:rPr>
              <a:t>theat</a:t>
            </a:r>
            <a:r>
              <a:rPr lang="en-GB" sz="2400" b="1" dirty="0" smtClean="0">
                <a:solidFill>
                  <a:srgbClr val="FF3399"/>
                </a:solidFill>
              </a:rPr>
              <a:t> </a:t>
            </a:r>
            <a:r>
              <a:rPr lang="en-GB" sz="2400" b="1" dirty="0" smtClean="0">
                <a:solidFill>
                  <a:srgbClr val="00FF99"/>
                </a:solidFill>
              </a:rPr>
              <a:t> </a:t>
            </a:r>
            <a:endParaRPr lang="en-GB" sz="2400" dirty="0" smtClean="0">
              <a:solidFill>
                <a:srgbClr val="00FF99"/>
              </a:solidFill>
            </a:endParaRPr>
          </a:p>
        </p:txBody>
      </p:sp>
    </p:spTree>
    <p:extLst>
      <p:ext uri="{BB962C8B-B14F-4D97-AF65-F5344CB8AC3E}">
        <p14:creationId xmlns:p14="http://schemas.microsoft.com/office/powerpoint/2010/main" val="15433398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lla\Dropbox\You2Uni\Conference presentations\APT diagram-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144000" cy="66967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7384"/>
            <a:ext cx="9144000" cy="1200329"/>
          </a:xfrm>
          <a:prstGeom prst="rect">
            <a:avLst/>
          </a:prstGeom>
          <a:solidFill>
            <a:schemeClr val="bg2">
              <a:lumMod val="75000"/>
            </a:schemeClr>
          </a:solidFill>
        </p:spPr>
        <p:txBody>
          <a:bodyPr wrap="square" rtlCol="0">
            <a:spAutoFit/>
          </a:bodyPr>
          <a:lstStyle/>
          <a:p>
            <a:r>
              <a:rPr lang="en-GB" sz="3600" b="1" dirty="0" smtClean="0"/>
              <a:t>Study skills enabling student to manage the total learning experience  </a:t>
            </a:r>
          </a:p>
        </p:txBody>
      </p:sp>
    </p:spTree>
    <p:extLst>
      <p:ext uri="{BB962C8B-B14F-4D97-AF65-F5344CB8AC3E}">
        <p14:creationId xmlns:p14="http://schemas.microsoft.com/office/powerpoint/2010/main" val="2208282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958" y="4460919"/>
            <a:ext cx="6120234" cy="1200329"/>
          </a:xfrm>
          <a:prstGeom prst="rect">
            <a:avLst/>
          </a:prstGeom>
        </p:spPr>
        <p:txBody>
          <a:bodyPr wrap="square">
            <a:spAutoFit/>
          </a:bodyPr>
          <a:lstStyle/>
          <a:p>
            <a:pPr>
              <a:defRPr/>
            </a:pPr>
            <a:r>
              <a:rPr lang="en-GB" sz="3600" b="1" dirty="0" smtClean="0">
                <a:solidFill>
                  <a:srgbClr val="FFC1FF"/>
                </a:solidFill>
                <a:effectLst>
                  <a:outerShdw blurRad="38100" dist="38100" dir="2700000" algn="tl">
                    <a:srgbClr val="000000">
                      <a:alpha val="43137"/>
                    </a:srgbClr>
                  </a:outerShdw>
                </a:effectLst>
                <a:latin typeface="Arial" pitchFamily="34" charset="0"/>
                <a:cs typeface="Arial" pitchFamily="34" charset="0"/>
              </a:rPr>
              <a:t>Career structure for </a:t>
            </a:r>
          </a:p>
          <a:p>
            <a:pPr>
              <a:defRPr/>
            </a:pPr>
            <a:r>
              <a:rPr lang="en-GB" sz="3600" b="1" dirty="0" smtClean="0">
                <a:solidFill>
                  <a:srgbClr val="FFC1FF"/>
                </a:solidFill>
                <a:effectLst>
                  <a:outerShdw blurRad="38100" dist="38100" dir="2700000" algn="tl">
                    <a:srgbClr val="000000">
                      <a:alpha val="43137"/>
                    </a:srgbClr>
                  </a:outerShdw>
                </a:effectLst>
                <a:latin typeface="Arial" pitchFamily="34" charset="0"/>
                <a:cs typeface="Arial" pitchFamily="34" charset="0"/>
              </a:rPr>
              <a:t>skills specialists </a:t>
            </a:r>
            <a:endParaRPr lang="en-GB" sz="3600" b="1" dirty="0">
              <a:solidFill>
                <a:srgbClr val="FFC1FF"/>
              </a:solidFill>
              <a:effectLst>
                <a:outerShdw blurRad="38100" dist="38100" dir="2700000" algn="tl">
                  <a:srgbClr val="000000">
                    <a:alpha val="43137"/>
                  </a:srgbClr>
                </a:outerShdw>
              </a:effectLst>
              <a:latin typeface="Arial" pitchFamily="34" charset="0"/>
              <a:cs typeface="Arial" pitchFamily="34" charset="0"/>
            </a:endParaRPr>
          </a:p>
        </p:txBody>
      </p:sp>
      <p:sp>
        <p:nvSpPr>
          <p:cNvPr id="16398" name="Rectangle 13"/>
          <p:cNvSpPr>
            <a:spLocks noChangeArrowheads="1"/>
          </p:cNvSpPr>
          <p:nvPr/>
        </p:nvSpPr>
        <p:spPr bwMode="auto">
          <a:xfrm>
            <a:off x="288032" y="5796553"/>
            <a:ext cx="903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dirty="0" smtClean="0">
                <a:solidFill>
                  <a:srgbClr val="FFFFFF"/>
                </a:solidFill>
              </a:rPr>
              <a:t> </a:t>
            </a:r>
            <a:r>
              <a:rPr lang="en-GB" altLang="en-US" sz="3200" dirty="0" smtClean="0">
                <a:solidFill>
                  <a:srgbClr val="CCFF33"/>
                </a:solidFill>
                <a:latin typeface="+mn-lt"/>
              </a:rPr>
              <a:t>Collaboration between Faculty &amp; Services </a:t>
            </a:r>
            <a:endParaRPr lang="en-GB" altLang="en-US" sz="3200" dirty="0">
              <a:solidFill>
                <a:srgbClr val="CCFF33"/>
              </a:solidFill>
              <a:latin typeface="+mn-lt"/>
            </a:endParaRPr>
          </a:p>
        </p:txBody>
      </p:sp>
      <p:sp>
        <p:nvSpPr>
          <p:cNvPr id="17" name="TextBox 16"/>
          <p:cNvSpPr txBox="1"/>
          <p:nvPr/>
        </p:nvSpPr>
        <p:spPr>
          <a:xfrm>
            <a:off x="5364088" y="2636912"/>
            <a:ext cx="4392488" cy="1446550"/>
          </a:xfrm>
          <a:prstGeom prst="rect">
            <a:avLst/>
          </a:prstGeom>
          <a:noFill/>
        </p:spPr>
        <p:txBody>
          <a:bodyPr wrap="square">
            <a:spAutoFit/>
          </a:bodyPr>
          <a:lstStyle/>
          <a:p>
            <a:pPr>
              <a:defRPr/>
            </a:pPr>
            <a:r>
              <a:rPr lang="en-GB" sz="4400" b="1" dirty="0" smtClean="0">
                <a:solidFill>
                  <a:srgbClr val="FF99FF"/>
                </a:solidFill>
              </a:rPr>
              <a:t>‘Study fest’ events </a:t>
            </a:r>
            <a:endParaRPr lang="en-GB" sz="4400" b="1" dirty="0">
              <a:solidFill>
                <a:srgbClr val="FF99FF"/>
              </a:solidFill>
            </a:endParaRPr>
          </a:p>
        </p:txBody>
      </p:sp>
      <p:sp>
        <p:nvSpPr>
          <p:cNvPr id="20" name="Title 1"/>
          <p:cNvSpPr txBox="1">
            <a:spLocks/>
          </p:cNvSpPr>
          <p:nvPr/>
        </p:nvSpPr>
        <p:spPr>
          <a:xfrm>
            <a:off x="251520" y="-5681"/>
            <a:ext cx="8429114" cy="1484367"/>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1" dirty="0" smtClean="0">
                <a:solidFill>
                  <a:srgbClr val="FFFF99"/>
                </a:solidFill>
                <a:effectLst/>
              </a:rPr>
              <a:t>More recognition given to study skills…. </a:t>
            </a:r>
            <a:endParaRPr lang="en-GB" sz="4400" b="1" dirty="0">
              <a:solidFill>
                <a:srgbClr val="FFFF99"/>
              </a:solidFill>
              <a:effectLst/>
            </a:endParaRPr>
          </a:p>
        </p:txBody>
      </p:sp>
      <p:sp>
        <p:nvSpPr>
          <p:cNvPr id="22" name="Rectangle 7"/>
          <p:cNvSpPr>
            <a:spLocks noChangeArrowheads="1"/>
          </p:cNvSpPr>
          <p:nvPr/>
        </p:nvSpPr>
        <p:spPr bwMode="auto">
          <a:xfrm>
            <a:off x="323528" y="1601505"/>
            <a:ext cx="57606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4000" dirty="0" smtClean="0">
                <a:solidFill>
                  <a:srgbClr val="FFCC66"/>
                </a:solidFill>
              </a:rPr>
              <a:t>Across the </a:t>
            </a:r>
          </a:p>
          <a:p>
            <a:pPr eaLnBrk="1" hangingPunct="1"/>
            <a:r>
              <a:rPr lang="en-GB" altLang="en-US" sz="4000" dirty="0" smtClean="0">
                <a:solidFill>
                  <a:srgbClr val="FFCC66"/>
                </a:solidFill>
              </a:rPr>
              <a:t>student journey </a:t>
            </a:r>
            <a:endParaRPr lang="en-GB" altLang="en-US" sz="4000" dirty="0">
              <a:solidFill>
                <a:srgbClr val="FFCC66"/>
              </a:solidFill>
            </a:endParaRPr>
          </a:p>
        </p:txBody>
      </p:sp>
      <p:sp>
        <p:nvSpPr>
          <p:cNvPr id="23" name="Rectangle 7"/>
          <p:cNvSpPr>
            <a:spLocks noChangeArrowheads="1"/>
          </p:cNvSpPr>
          <p:nvPr/>
        </p:nvSpPr>
        <p:spPr bwMode="auto">
          <a:xfrm>
            <a:off x="5004048" y="4604935"/>
            <a:ext cx="45365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smtClean="0">
                <a:solidFill>
                  <a:srgbClr val="FFFF93"/>
                </a:solidFill>
              </a:rPr>
              <a:t>Supplementary online support </a:t>
            </a:r>
            <a:endParaRPr lang="en-GB" altLang="en-US" sz="3600" dirty="0">
              <a:solidFill>
                <a:srgbClr val="FFFF93"/>
              </a:solidFill>
            </a:endParaRPr>
          </a:p>
        </p:txBody>
      </p:sp>
      <p:sp>
        <p:nvSpPr>
          <p:cNvPr id="31" name="Rectangle 7"/>
          <p:cNvSpPr>
            <a:spLocks noChangeArrowheads="1"/>
          </p:cNvSpPr>
          <p:nvPr/>
        </p:nvSpPr>
        <p:spPr bwMode="auto">
          <a:xfrm>
            <a:off x="467544" y="2804735"/>
            <a:ext cx="4608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smtClean="0">
                <a:solidFill>
                  <a:srgbClr val="CCFF33"/>
                </a:solidFill>
              </a:rPr>
              <a:t>Student induction and orientation</a:t>
            </a:r>
            <a:endParaRPr lang="en-GB" altLang="en-US" sz="3600" dirty="0">
              <a:solidFill>
                <a:srgbClr val="CCFF33"/>
              </a:solidFill>
            </a:endParaRPr>
          </a:p>
        </p:txBody>
      </p:sp>
      <p:sp>
        <p:nvSpPr>
          <p:cNvPr id="12" name="Rectangle 7"/>
          <p:cNvSpPr>
            <a:spLocks noChangeArrowheads="1"/>
          </p:cNvSpPr>
          <p:nvPr/>
        </p:nvSpPr>
        <p:spPr bwMode="auto">
          <a:xfrm>
            <a:off x="4355976" y="1364575"/>
            <a:ext cx="540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smtClean="0">
                <a:solidFill>
                  <a:srgbClr val="A7E8FF"/>
                </a:solidFill>
                <a:latin typeface="Leelawadee" panose="020B0502040204020203" pitchFamily="34" charset="-34"/>
                <a:cs typeface="Leelawadee" panose="020B0502040204020203" pitchFamily="34" charset="-34"/>
              </a:rPr>
              <a:t>‘Flying start’ courses for offer-holders </a:t>
            </a:r>
            <a:endParaRPr lang="en-GB" altLang="en-US" sz="3600" dirty="0">
              <a:solidFill>
                <a:srgbClr val="A7E8FF"/>
              </a:solidFill>
              <a:latin typeface="Leelawadee" panose="020B0502040204020203" pitchFamily="34" charset="-34"/>
              <a:cs typeface="Leelawadee" panose="020B0502040204020203" pitchFamily="34" charset="-34"/>
            </a:endParaRPr>
          </a:p>
        </p:txBody>
      </p:sp>
      <p:sp>
        <p:nvSpPr>
          <p:cNvPr id="13" name="Rectangle 7"/>
          <p:cNvSpPr>
            <a:spLocks noChangeArrowheads="1"/>
          </p:cNvSpPr>
          <p:nvPr/>
        </p:nvSpPr>
        <p:spPr bwMode="auto">
          <a:xfrm>
            <a:off x="576064" y="3862789"/>
            <a:ext cx="9324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200" dirty="0" smtClean="0">
                <a:solidFill>
                  <a:srgbClr val="FFFF00"/>
                </a:solidFill>
                <a:latin typeface="Leelawadee" panose="020B0502040204020203" pitchFamily="34" charset="-34"/>
                <a:cs typeface="Leelawadee" panose="020B0502040204020203" pitchFamily="34" charset="-34"/>
              </a:rPr>
              <a:t>In feedback strategies – involving students</a:t>
            </a:r>
            <a:endParaRPr lang="en-GB" altLang="en-US" sz="3200" dirty="0">
              <a:solidFill>
                <a:srgbClr val="FFFF00"/>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290376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31640" y="548680"/>
            <a:ext cx="6696744"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accent4">
                    <a:lumMod val="50000"/>
                  </a:schemeClr>
                </a:solidFill>
                <a:effectLst>
                  <a:outerShdw blurRad="38100" dist="38100" dir="2700000" algn="tl">
                    <a:srgbClr val="000000">
                      <a:alpha val="43137"/>
                    </a:srgbClr>
                  </a:outerShdw>
                </a:effectLst>
              </a:rPr>
              <a:t> </a:t>
            </a:r>
            <a:r>
              <a:rPr lang="en-GB" sz="4000" b="1" dirty="0">
                <a:solidFill>
                  <a:schemeClr val="accent4">
                    <a:lumMod val="50000"/>
                  </a:schemeClr>
                </a:solidFill>
                <a:effectLst>
                  <a:outerShdw blurRad="38100" dist="38100" dir="2700000" algn="tl">
                    <a:srgbClr val="000000">
                      <a:alpha val="43137"/>
                    </a:srgbClr>
                  </a:outerShdw>
                </a:effectLst>
              </a:rPr>
              <a:t>9</a:t>
            </a:r>
            <a:r>
              <a:rPr lang="en-GB" sz="4000" b="1" dirty="0" smtClean="0">
                <a:solidFill>
                  <a:schemeClr val="accent4">
                    <a:lumMod val="50000"/>
                  </a:schemeClr>
                </a:solidFill>
                <a:effectLst>
                  <a:outerShdw blurRad="38100" dist="38100" dir="2700000" algn="tl">
                    <a:srgbClr val="000000">
                      <a:alpha val="43137"/>
                    </a:srgbClr>
                  </a:outerShdw>
                </a:effectLst>
              </a:rPr>
              <a:t>. Increase in multi-faceted, multi-channel, ‘whole university’ approaches </a:t>
            </a:r>
            <a:endParaRPr lang="en-GB" sz="40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5231737"/>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40" name="Rectangle 32"/>
          <p:cNvSpPr>
            <a:spLocks noGrp="1" noChangeArrowheads="1"/>
          </p:cNvSpPr>
          <p:nvPr>
            <p:ph type="title"/>
          </p:nvPr>
        </p:nvSpPr>
        <p:spPr>
          <a:xfrm>
            <a:off x="457200" y="-1395413"/>
            <a:ext cx="8229600" cy="1139825"/>
          </a:xfrm>
        </p:spPr>
        <p:txBody>
          <a:bodyPr/>
          <a:lstStyle/>
          <a:p>
            <a:pPr eaLnBrk="1" hangingPunct="1">
              <a:defRPr/>
            </a:pPr>
            <a:endParaRPr lang="en-US" smtClean="0"/>
          </a:p>
        </p:txBody>
      </p:sp>
      <p:graphicFrame>
        <p:nvGraphicFramePr>
          <p:cNvPr id="2" name="Diagram 1"/>
          <p:cNvGraphicFramePr/>
          <p:nvPr>
            <p:extLst>
              <p:ext uri="{D42A27DB-BD31-4B8C-83A1-F6EECF244321}">
                <p14:modId xmlns:p14="http://schemas.microsoft.com/office/powerpoint/2010/main" val="3738432757"/>
              </p:ext>
            </p:extLst>
          </p:nvPr>
        </p:nvGraphicFramePr>
        <p:xfrm>
          <a:off x="10470504" y="2494556"/>
          <a:ext cx="4038600" cy="381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0" name="Rectangle 3"/>
          <p:cNvSpPr>
            <a:spLocks noChangeArrowheads="1"/>
          </p:cNvSpPr>
          <p:nvPr/>
        </p:nvSpPr>
        <p:spPr bwMode="auto">
          <a:xfrm>
            <a:off x="395288" y="115888"/>
            <a:ext cx="87487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GB" altLang="en-US" sz="4000" b="1"/>
              <a:t>Who should develop students’ skills and qualities? </a:t>
            </a:r>
          </a:p>
        </p:txBody>
      </p:sp>
      <p:sp>
        <p:nvSpPr>
          <p:cNvPr id="1041" name="Text Box 4"/>
          <p:cNvSpPr txBox="1">
            <a:spLocks noChangeArrowheads="1"/>
          </p:cNvSpPr>
          <p:nvPr/>
        </p:nvSpPr>
        <p:spPr bwMode="auto">
          <a:xfrm>
            <a:off x="1692275" y="7161213"/>
            <a:ext cx="5400675" cy="588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GB" altLang="en-US" sz="800"/>
          </a:p>
          <a:p>
            <a:pPr eaLnBrk="1" hangingPunct="1">
              <a:spcAft>
                <a:spcPct val="40000"/>
              </a:spcAft>
              <a:buClr>
                <a:schemeClr val="hlink"/>
              </a:buClr>
              <a:buSzPct val="170000"/>
              <a:buFontTx/>
              <a:buChar char="•"/>
            </a:pPr>
            <a:r>
              <a:rPr lang="en-GB" altLang="en-US" sz="2400"/>
              <a:t> </a:t>
            </a:r>
          </a:p>
        </p:txBody>
      </p:sp>
      <p:grpSp>
        <p:nvGrpSpPr>
          <p:cNvPr id="3" name="Diagram 25"/>
          <p:cNvGrpSpPr>
            <a:grpSpLocks/>
          </p:cNvGrpSpPr>
          <p:nvPr/>
        </p:nvGrpSpPr>
        <p:grpSpPr bwMode="auto">
          <a:xfrm>
            <a:off x="-3204864" y="44450"/>
            <a:ext cx="14258926" cy="6769101"/>
            <a:chOff x="-1973" y="391"/>
            <a:chExt cx="8982" cy="4264"/>
          </a:xfrm>
        </p:grpSpPr>
        <p:graphicFrame>
          <p:nvGraphicFramePr>
            <p:cNvPr id="13" name="Diagram 12"/>
            <p:cNvGraphicFramePr/>
            <p:nvPr>
              <p:extLst>
                <p:ext uri="{D42A27DB-BD31-4B8C-83A1-F6EECF244321}">
                  <p14:modId xmlns:p14="http://schemas.microsoft.com/office/powerpoint/2010/main" val="2279774683"/>
                </p:ext>
              </p:extLst>
            </p:nvPr>
          </p:nvGraphicFramePr>
          <p:xfrm>
            <a:off x="-1973" y="391"/>
            <a:ext cx="8982" cy="4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Oval 37"/>
            <p:cNvSpPr>
              <a:spLocks noChangeArrowheads="1"/>
            </p:cNvSpPr>
            <p:nvPr/>
          </p:nvSpPr>
          <p:spPr bwMode="auto">
            <a:xfrm rot="20444550">
              <a:off x="2473" y="1366"/>
              <a:ext cx="2947" cy="1165"/>
            </a:xfrm>
            <a:prstGeom prst="ellipse">
              <a:avLst/>
            </a:prstGeom>
            <a:noFill/>
            <a:ln w="76200">
              <a:solidFill>
                <a:schemeClr val="folHlink"/>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endParaRPr>
            </a:p>
          </p:txBody>
        </p:sp>
        <p:sp>
          <p:nvSpPr>
            <p:cNvPr id="5" name="Oval 39"/>
            <p:cNvSpPr>
              <a:spLocks noChangeArrowheads="1"/>
            </p:cNvSpPr>
            <p:nvPr/>
          </p:nvSpPr>
          <p:spPr bwMode="auto">
            <a:xfrm>
              <a:off x="115" y="2296"/>
              <a:ext cx="4037" cy="1905"/>
            </a:xfrm>
            <a:prstGeom prst="ellipse">
              <a:avLst/>
            </a:prstGeom>
            <a:noFill/>
            <a:ln w="76200">
              <a:solidFill>
                <a:srgbClr val="FF6DFF"/>
              </a:solidFill>
              <a:round/>
              <a:headEnd/>
              <a:tailEnd/>
            </a:ln>
            <a:effectLst/>
            <a:extLst>
              <a:ext uri="{909E8E84-426E-40DD-AFC4-6F175D3DCCD1}">
                <a14:hiddenFill xmlns:a14="http://schemas.microsoft.com/office/drawing/2010/main">
                  <a:gradFill rotWithShape="1">
                    <a:gsLst>
                      <a:gs pos="0">
                        <a:schemeClr val="hlink">
                          <a:alpha val="95000"/>
                        </a:schemeClr>
                      </a:gs>
                      <a:gs pos="100000">
                        <a:schemeClr val="hlink">
                          <a:gamma/>
                          <a:shade val="46275"/>
                          <a:invGamma/>
                          <a:alpha val="95000"/>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6" name="Oval 40"/>
            <p:cNvSpPr>
              <a:spLocks noChangeArrowheads="1"/>
            </p:cNvSpPr>
            <p:nvPr/>
          </p:nvSpPr>
          <p:spPr bwMode="auto">
            <a:xfrm>
              <a:off x="1474" y="2296"/>
              <a:ext cx="4195" cy="1905"/>
            </a:xfrm>
            <a:prstGeom prst="ellipse">
              <a:avLst/>
            </a:prstGeom>
            <a:noFill/>
            <a:ln w="76200">
              <a:solidFill>
                <a:srgbClr val="99FFCC"/>
              </a:solidFill>
              <a:round/>
              <a:headEnd/>
              <a:tailEnd/>
            </a:ln>
            <a:effectLst/>
            <a:extLst>
              <a:ext uri="{909E8E84-426E-40DD-AFC4-6F175D3DCCD1}">
                <a14:hiddenFill xmlns:a14="http://schemas.microsoft.com/office/drawing/2010/main">
                  <a:gradFill rotWithShape="0">
                    <a:gsLst>
                      <a:gs pos="0">
                        <a:srgbClr val="99FFCC">
                          <a:alpha val="95000"/>
                        </a:srgbClr>
                      </a:gs>
                      <a:gs pos="100000">
                        <a:srgbClr val="99FFCC">
                          <a:gamma/>
                          <a:shade val="46275"/>
                          <a:invGamma/>
                          <a:alpha val="95000"/>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99FFCC"/>
                </a:solidFill>
                <a:effectLst/>
                <a:latin typeface="Arial" charset="0"/>
              </a:endParaRPr>
            </a:p>
          </p:txBody>
        </p:sp>
        <p:sp>
          <p:nvSpPr>
            <p:cNvPr id="7" name="Text Box 43"/>
            <p:cNvSpPr txBox="1">
              <a:spLocks noChangeArrowheads="1"/>
            </p:cNvSpPr>
            <p:nvPr/>
          </p:nvSpPr>
          <p:spPr bwMode="auto">
            <a:xfrm>
              <a:off x="3607" y="1561"/>
              <a:ext cx="152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outerShdw blurRad="38100" dist="38100" dir="2700000" algn="tl">
                      <a:srgbClr val="C0C0C0"/>
                    </a:outerShdw>
                  </a:effectLst>
                  <a:latin typeface="Arial" charset="0"/>
                </a:rPr>
                <a:t>Specialist services</a:t>
              </a:r>
              <a:r>
                <a:rPr kumimoji="0" lang="en-GB" altLang="en-US" sz="2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400" b="1" i="0" u="none" strike="noStrike" cap="none" normalizeH="0" baseline="0" dirty="0" smtClean="0">
                <a:ln>
                  <a:noFill/>
                </a:ln>
                <a:solidFill>
                  <a:schemeClr val="tx1"/>
                </a:solidFill>
                <a:effectLst/>
                <a:latin typeface="Arial" charset="0"/>
              </a:endParaRPr>
            </a:p>
          </p:txBody>
        </p:sp>
        <p:sp>
          <p:nvSpPr>
            <p:cNvPr id="8" name="Oval 41"/>
            <p:cNvSpPr>
              <a:spLocks noChangeArrowheads="1"/>
            </p:cNvSpPr>
            <p:nvPr/>
          </p:nvSpPr>
          <p:spPr bwMode="auto">
            <a:xfrm>
              <a:off x="1521" y="2432"/>
              <a:ext cx="2586" cy="1633"/>
            </a:xfrm>
            <a:prstGeom prst="ellipse">
              <a:avLst/>
            </a:prstGeom>
            <a:solidFill>
              <a:srgbClr val="FFFF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smtClean="0">
                  <a:ln>
                    <a:noFill/>
                  </a:ln>
                  <a:solidFill>
                    <a:schemeClr val="bg1"/>
                  </a:solidFill>
                  <a:effectLst/>
                  <a:latin typeface="Arial" charset="0"/>
                </a:rPr>
                <a:t>Whole university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smtClean="0">
                  <a:ln>
                    <a:noFill/>
                  </a:ln>
                  <a:solidFill>
                    <a:schemeClr val="bg1"/>
                  </a:solidFill>
                  <a:effectLst/>
                  <a:latin typeface="Arial" charset="0"/>
                </a:rPr>
                <a:t> approach </a:t>
              </a:r>
            </a:p>
          </p:txBody>
        </p:sp>
        <p:sp>
          <p:nvSpPr>
            <p:cNvPr id="9" name="Text Box 44"/>
            <p:cNvSpPr txBox="1">
              <a:spLocks noChangeArrowheads="1"/>
            </p:cNvSpPr>
            <p:nvPr/>
          </p:nvSpPr>
          <p:spPr bwMode="auto">
            <a:xfrm>
              <a:off x="295" y="2792"/>
              <a:ext cx="1315"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outerShdw blurRad="38100" dist="38100" dir="2700000" algn="tl">
                      <a:srgbClr val="C0C0C0"/>
                    </a:outerShdw>
                  </a:effectLst>
                  <a:latin typeface="Arial" charset="0"/>
                </a:rPr>
                <a:t>Culture and curriculum</a:t>
              </a:r>
            </a:p>
          </p:txBody>
        </p:sp>
        <p:sp>
          <p:nvSpPr>
            <p:cNvPr id="10" name="Text Box 45"/>
            <p:cNvSpPr txBox="1">
              <a:spLocks noChangeArrowheads="1"/>
            </p:cNvSpPr>
            <p:nvPr/>
          </p:nvSpPr>
          <p:spPr bwMode="auto">
            <a:xfrm>
              <a:off x="4061" y="2909"/>
              <a:ext cx="1585"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C0C0C0"/>
                    </a:outerShdw>
                  </a:effectLst>
                  <a:latin typeface="Arial" charset="0"/>
                </a:rPr>
                <a:t>Environment,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C0C0C0"/>
                    </a:outerShdw>
                  </a:effectLst>
                  <a:latin typeface="Arial" charset="0"/>
                </a:rPr>
                <a:t>  resources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smtClean="0">
                  <a:ln>
                    <a:noFill/>
                  </a:ln>
                  <a:solidFill>
                    <a:schemeClr val="tx1"/>
                  </a:solidFill>
                  <a:effectLst>
                    <a:outerShdw blurRad="38100" dist="38100" dir="2700000" algn="tl">
                      <a:srgbClr val="C0C0C0"/>
                    </a:outerShdw>
                  </a:effectLst>
                  <a:latin typeface="Arial" charset="0"/>
                </a:rPr>
                <a:t>and spaces</a:t>
              </a:r>
            </a:p>
          </p:txBody>
        </p:sp>
        <p:sp>
          <p:nvSpPr>
            <p:cNvPr id="11" name="Oval 64"/>
            <p:cNvSpPr>
              <a:spLocks noChangeArrowheads="1"/>
            </p:cNvSpPr>
            <p:nvPr/>
          </p:nvSpPr>
          <p:spPr bwMode="auto">
            <a:xfrm rot="2350028">
              <a:off x="795" y="1707"/>
              <a:ext cx="3346" cy="2086"/>
            </a:xfrm>
            <a:prstGeom prst="ellipse">
              <a:avLst/>
            </a:prstGeom>
            <a:noFill/>
            <a:ln w="76200">
              <a:solidFill>
                <a:srgbClr val="00FFFF"/>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endParaRPr>
            </a:p>
          </p:txBody>
        </p:sp>
        <p:sp>
          <p:nvSpPr>
            <p:cNvPr id="12" name="Text Box 65"/>
            <p:cNvSpPr txBox="1">
              <a:spLocks noChangeArrowheads="1"/>
            </p:cNvSpPr>
            <p:nvPr/>
          </p:nvSpPr>
          <p:spPr bwMode="auto">
            <a:xfrm>
              <a:off x="1292" y="1609"/>
              <a:ext cx="123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Arial" charset="0"/>
                </a:rPr>
                <a:t>Academic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Arial" charset="0"/>
                </a:rPr>
                <a:t>study</a:t>
              </a:r>
            </a:p>
          </p:txBody>
        </p:sp>
      </p:grpSp>
      <p:sp>
        <p:nvSpPr>
          <p:cNvPr id="1042" name="Rectangle 35"/>
          <p:cNvSpPr>
            <a:spLocks noChangeArrowheads="1"/>
          </p:cNvSpPr>
          <p:nvPr/>
        </p:nvSpPr>
        <p:spPr bwMode="auto">
          <a:xfrm>
            <a:off x="2290763"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261672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640960" cy="1139825"/>
          </a:xfrm>
        </p:spPr>
        <p:txBody>
          <a:bodyPr/>
          <a:lstStyle/>
          <a:p>
            <a:pPr algn="l"/>
            <a:r>
              <a:rPr lang="en-GB" b="1" dirty="0" smtClean="0">
                <a:solidFill>
                  <a:srgbClr val="FFFF99"/>
                </a:solidFill>
                <a:effectLst/>
              </a:rPr>
              <a:t>More integrated into teaching </a:t>
            </a:r>
            <a:endParaRPr lang="en-GB" sz="2800" b="1" dirty="0">
              <a:solidFill>
                <a:srgbClr val="FFFF99"/>
              </a:solidFill>
              <a:effectLst/>
            </a:endParaRPr>
          </a:p>
        </p:txBody>
      </p:sp>
      <p:sp>
        <p:nvSpPr>
          <p:cNvPr id="3" name="Content Placeholder 2"/>
          <p:cNvSpPr>
            <a:spLocks noGrp="1"/>
          </p:cNvSpPr>
          <p:nvPr>
            <p:ph sz="half" idx="1"/>
          </p:nvPr>
        </p:nvSpPr>
        <p:spPr>
          <a:xfrm>
            <a:off x="179512" y="1196752"/>
            <a:ext cx="6408712" cy="5661248"/>
          </a:xfrm>
        </p:spPr>
        <p:txBody>
          <a:bodyPr/>
          <a:lstStyle/>
          <a:p>
            <a:pPr lvl="0">
              <a:spcAft>
                <a:spcPts val="600"/>
              </a:spcAft>
            </a:pPr>
            <a:r>
              <a:rPr lang="en-GB" sz="2800" b="1" dirty="0" smtClean="0">
                <a:effectLst/>
              </a:rPr>
              <a:t>Providing examples of desired end-points (videos or examples of final year work )</a:t>
            </a:r>
          </a:p>
          <a:p>
            <a:pPr lvl="0">
              <a:spcAft>
                <a:spcPts val="600"/>
              </a:spcAft>
            </a:pPr>
            <a:r>
              <a:rPr lang="en-GB" sz="2800" b="1" dirty="0" smtClean="0">
                <a:effectLst/>
              </a:rPr>
              <a:t>Mapping the journey towards success at that end-point </a:t>
            </a:r>
          </a:p>
          <a:p>
            <a:pPr>
              <a:spcAft>
                <a:spcPts val="600"/>
              </a:spcAft>
            </a:pPr>
            <a:r>
              <a:rPr lang="en-GB" sz="2800" b="1" dirty="0">
                <a:effectLst/>
              </a:rPr>
              <a:t>Highlight skills </a:t>
            </a:r>
            <a:r>
              <a:rPr lang="en-GB" sz="2800" b="1" dirty="0" smtClean="0">
                <a:effectLst/>
              </a:rPr>
              <a:t>required/acquired</a:t>
            </a:r>
          </a:p>
          <a:p>
            <a:pPr>
              <a:spcAft>
                <a:spcPts val="600"/>
              </a:spcAft>
            </a:pPr>
            <a:r>
              <a:rPr lang="en-GB" sz="2800" b="1" dirty="0">
                <a:effectLst/>
              </a:rPr>
              <a:t>D</a:t>
            </a:r>
            <a:r>
              <a:rPr lang="en-GB" sz="2800" b="1" dirty="0" smtClean="0">
                <a:effectLst/>
              </a:rPr>
              <a:t>esigning assignments, activities and assessments </a:t>
            </a:r>
            <a:r>
              <a:rPr lang="en-GB" sz="2800" b="1" dirty="0">
                <a:effectLst/>
              </a:rPr>
              <a:t>to </a:t>
            </a:r>
            <a:r>
              <a:rPr lang="en-GB" sz="2800" b="1" dirty="0" smtClean="0">
                <a:effectLst/>
              </a:rPr>
              <a:t>enable students to practise/refine  skills</a:t>
            </a:r>
          </a:p>
          <a:p>
            <a:pPr lvl="0">
              <a:spcAft>
                <a:spcPts val="600"/>
              </a:spcAft>
            </a:pPr>
            <a:r>
              <a:rPr lang="en-GB" sz="2800" b="1" dirty="0" smtClean="0">
                <a:effectLst/>
              </a:rPr>
              <a:t>Constructive feedback to develop skills &amp; improve performance </a:t>
            </a:r>
            <a:endParaRPr lang="en-GB" dirty="0"/>
          </a:p>
        </p:txBody>
      </p:sp>
      <p:pic>
        <p:nvPicPr>
          <p:cNvPr id="10248" name="Picture 8" descr="C:\Users\Stella\AppData\Local\Microsoft\Windows\Temporary Internet Files\Content.IE5\QMG83DBM\7199197564_1edb67a777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33003"/>
            <a:ext cx="2365251" cy="17199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60" name="Picture 20" descr="C:\Users\Stella\AppData\Local\Microsoft\Windows\Temporary Internet Files\Content.IE5\OA1DNZ3H\4477232951_3686a7ff1d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5" y="2997583"/>
            <a:ext cx="2365251" cy="163009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64" name="Picture 24" descr="C:\Users\Stella\AppData\Local\Microsoft\Windows\Temporary Internet Files\Content.IE5\3F7S2N0V\dsc0307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5" y="4787692"/>
            <a:ext cx="2365251" cy="188166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05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8520" y="-27384"/>
            <a:ext cx="9252520" cy="864096"/>
          </a:xfrm>
        </p:spPr>
        <p:txBody>
          <a:bodyPr>
            <a:noAutofit/>
          </a:bodyPr>
          <a:lstStyle/>
          <a:p>
            <a:pPr algn="ctr" eaLnBrk="1" hangingPunct="1">
              <a:defRPr/>
            </a:pPr>
            <a:r>
              <a:rPr lang="en-GB" sz="5400" b="1" dirty="0" smtClean="0">
                <a:solidFill>
                  <a:srgbClr val="FFFF99"/>
                </a:solidFill>
                <a:effectLst>
                  <a:outerShdw blurRad="38100" dist="38100" dir="2700000" algn="tl">
                    <a:srgbClr val="000000">
                      <a:alpha val="43137"/>
                    </a:srgbClr>
                  </a:outerShdw>
                </a:effectLst>
              </a:rPr>
              <a:t>Features of skills provision </a:t>
            </a:r>
          </a:p>
        </p:txBody>
      </p:sp>
      <p:sp>
        <p:nvSpPr>
          <p:cNvPr id="48131" name="Rectangle 2"/>
          <p:cNvSpPr>
            <a:spLocks noChangeArrowheads="1"/>
          </p:cNvSpPr>
          <p:nvPr/>
        </p:nvSpPr>
        <p:spPr bwMode="auto">
          <a:xfrm>
            <a:off x="6226968" y="4869160"/>
            <a:ext cx="5257800" cy="707886"/>
          </a:xfrm>
          <a:prstGeom prst="rect">
            <a:avLst/>
          </a:prstGeom>
          <a:noFill/>
          <a:ln w="9525">
            <a:noFill/>
            <a:miter lim="800000"/>
            <a:headEnd/>
            <a:tailEnd/>
          </a:ln>
        </p:spPr>
        <p:txBody>
          <a:bodyPr wrap="square">
            <a:spAutoFit/>
          </a:bodyPr>
          <a:lstStyle/>
          <a:p>
            <a:pPr>
              <a:defRPr/>
            </a:pPr>
            <a:r>
              <a:rPr lang="en-GB" sz="4000" b="1" dirty="0" smtClean="0">
                <a:solidFill>
                  <a:srgbClr val="BDFFBD"/>
                </a:solidFill>
                <a:effectLst>
                  <a:outerShdw blurRad="38100" dist="38100" dir="2700000" algn="tl">
                    <a:srgbClr val="000000">
                      <a:alpha val="43137"/>
                    </a:srgbClr>
                  </a:outerShdw>
                </a:effectLst>
                <a:latin typeface="Tw Cen MT" pitchFamily="34" charset="0"/>
              </a:rPr>
              <a:t>Adaptive</a:t>
            </a:r>
            <a:endParaRPr lang="en-GB" sz="4000" b="1" dirty="0">
              <a:solidFill>
                <a:srgbClr val="BDFFBD"/>
              </a:solidFill>
              <a:effectLst>
                <a:outerShdw blurRad="38100" dist="38100" dir="2700000" algn="tl">
                  <a:srgbClr val="000000">
                    <a:alpha val="43137"/>
                  </a:srgbClr>
                </a:outerShdw>
              </a:effectLst>
              <a:latin typeface="Tw Cen MT" pitchFamily="34" charset="0"/>
            </a:endParaRPr>
          </a:p>
        </p:txBody>
      </p:sp>
      <p:sp>
        <p:nvSpPr>
          <p:cNvPr id="13" name="Rectangle 12"/>
          <p:cNvSpPr/>
          <p:nvPr/>
        </p:nvSpPr>
        <p:spPr>
          <a:xfrm>
            <a:off x="4536605" y="3356992"/>
            <a:ext cx="5868043" cy="707886"/>
          </a:xfrm>
          <a:prstGeom prst="rect">
            <a:avLst/>
          </a:prstGeom>
        </p:spPr>
        <p:txBody>
          <a:bodyPr wrap="square">
            <a:spAutoFit/>
          </a:bodyPr>
          <a:lstStyle/>
          <a:p>
            <a:pPr>
              <a:defRPr/>
            </a:pPr>
            <a:r>
              <a:rPr lang="en-GB" sz="4000" b="1" dirty="0" smtClean="0">
                <a:solidFill>
                  <a:srgbClr val="FFC000"/>
                </a:solidFill>
                <a:effectLst>
                  <a:outerShdw blurRad="38100" dist="38100" dir="2700000" algn="tl">
                    <a:srgbClr val="000000">
                      <a:alpha val="43137"/>
                    </a:srgbClr>
                  </a:outerShdw>
                </a:effectLst>
                <a:latin typeface="+mj-lt"/>
              </a:rPr>
              <a:t>Personal planning </a:t>
            </a:r>
            <a:endParaRPr lang="en-GB" sz="4000" b="1" dirty="0">
              <a:solidFill>
                <a:srgbClr val="FFC000"/>
              </a:solidFill>
              <a:effectLst>
                <a:outerShdw blurRad="38100" dist="38100" dir="2700000" algn="tl">
                  <a:srgbClr val="000000">
                    <a:alpha val="43137"/>
                  </a:srgbClr>
                </a:outerShdw>
              </a:effectLst>
              <a:latin typeface="+mj-lt"/>
            </a:endParaRPr>
          </a:p>
        </p:txBody>
      </p:sp>
      <p:sp>
        <p:nvSpPr>
          <p:cNvPr id="14" name="Rectangle 13"/>
          <p:cNvSpPr/>
          <p:nvPr/>
        </p:nvSpPr>
        <p:spPr>
          <a:xfrm>
            <a:off x="4283969" y="1988840"/>
            <a:ext cx="4968551" cy="707886"/>
          </a:xfrm>
          <a:prstGeom prst="rect">
            <a:avLst/>
          </a:prstGeom>
        </p:spPr>
        <p:txBody>
          <a:bodyPr wrap="square">
            <a:spAutoFit/>
          </a:bodyPr>
          <a:lstStyle/>
          <a:p>
            <a:pPr algn="ctr">
              <a:defRPr/>
            </a:pPr>
            <a:r>
              <a:rPr lang="en-GB" sz="4000" b="1" dirty="0">
                <a:solidFill>
                  <a:srgbClr val="66FF33"/>
                </a:solidFill>
                <a:effectLst>
                  <a:outerShdw blurRad="38100" dist="38100" dir="2700000" algn="tl">
                    <a:srgbClr val="000000">
                      <a:alpha val="43137"/>
                    </a:srgbClr>
                  </a:outerShdw>
                </a:effectLst>
              </a:rPr>
              <a:t>D</a:t>
            </a:r>
            <a:r>
              <a:rPr lang="en-GB" sz="4000" b="1" dirty="0" smtClean="0">
                <a:solidFill>
                  <a:srgbClr val="66FF33"/>
                </a:solidFill>
                <a:effectLst>
                  <a:outerShdw blurRad="38100" dist="38100" dir="2700000" algn="tl">
                    <a:srgbClr val="000000">
                      <a:alpha val="43137"/>
                    </a:srgbClr>
                  </a:outerShdw>
                </a:effectLst>
                <a:latin typeface="+mn-lt"/>
              </a:rPr>
              <a:t>iagnostics</a:t>
            </a:r>
            <a:endParaRPr lang="en-GB" sz="4000" b="1" i="1" dirty="0">
              <a:solidFill>
                <a:srgbClr val="66FF33"/>
              </a:solidFill>
              <a:effectLst>
                <a:outerShdw blurRad="38100" dist="38100" dir="2700000" algn="tl">
                  <a:srgbClr val="000000">
                    <a:alpha val="43137"/>
                  </a:srgbClr>
                </a:outerShdw>
              </a:effectLst>
              <a:latin typeface="+mn-lt"/>
            </a:endParaRPr>
          </a:p>
        </p:txBody>
      </p:sp>
      <p:sp>
        <p:nvSpPr>
          <p:cNvPr id="15" name="Rectangle 14"/>
          <p:cNvSpPr/>
          <p:nvPr/>
        </p:nvSpPr>
        <p:spPr>
          <a:xfrm>
            <a:off x="3563888" y="1496978"/>
            <a:ext cx="5256584" cy="707886"/>
          </a:xfrm>
          <a:prstGeom prst="rect">
            <a:avLst/>
          </a:prstGeom>
        </p:spPr>
        <p:txBody>
          <a:bodyPr wrap="square">
            <a:spAutoFit/>
          </a:bodyPr>
          <a:lstStyle/>
          <a:p>
            <a:pPr>
              <a:defRPr/>
            </a:pPr>
            <a:r>
              <a:rPr lang="en-GB" sz="4000" b="1" dirty="0" smtClean="0">
                <a:solidFill>
                  <a:srgbClr val="ECD9FF"/>
                </a:solidFill>
                <a:effectLst>
                  <a:outerShdw blurRad="38100" dist="38100" dir="2700000" algn="tl">
                    <a:srgbClr val="000000">
                      <a:alpha val="43137"/>
                    </a:srgbClr>
                  </a:outerShdw>
                </a:effectLst>
                <a:latin typeface="+mj-lt"/>
              </a:rPr>
              <a:t>Outcomes-focussed </a:t>
            </a:r>
            <a:endParaRPr lang="en-GB" sz="4000" b="1" dirty="0">
              <a:solidFill>
                <a:srgbClr val="ECD9FF"/>
              </a:solidFill>
              <a:effectLst>
                <a:outerShdw blurRad="38100" dist="38100" dir="2700000" algn="tl">
                  <a:srgbClr val="000000">
                    <a:alpha val="43137"/>
                  </a:srgbClr>
                </a:outerShdw>
              </a:effectLst>
              <a:latin typeface="+mj-lt"/>
            </a:endParaRPr>
          </a:p>
        </p:txBody>
      </p:sp>
      <p:sp>
        <p:nvSpPr>
          <p:cNvPr id="16" name="Rectangle 15"/>
          <p:cNvSpPr/>
          <p:nvPr/>
        </p:nvSpPr>
        <p:spPr>
          <a:xfrm>
            <a:off x="611560" y="2083495"/>
            <a:ext cx="4464496" cy="769441"/>
          </a:xfrm>
          <a:prstGeom prst="rect">
            <a:avLst/>
          </a:prstGeom>
        </p:spPr>
        <p:txBody>
          <a:bodyPr wrap="square">
            <a:spAutoFit/>
          </a:bodyPr>
          <a:lstStyle/>
          <a:p>
            <a:pPr>
              <a:defRPr/>
            </a:pPr>
            <a:r>
              <a:rPr lang="en-GB" sz="4400" b="1" dirty="0" smtClean="0">
                <a:solidFill>
                  <a:srgbClr val="FF8BFF"/>
                </a:solidFill>
                <a:effectLst>
                  <a:outerShdw blurRad="38100" dist="38100" dir="2700000" algn="tl">
                    <a:srgbClr val="000000">
                      <a:alpha val="43137"/>
                    </a:srgbClr>
                  </a:outerShdw>
                </a:effectLst>
                <a:latin typeface="+mj-lt"/>
              </a:rPr>
              <a:t>Integrated </a:t>
            </a:r>
            <a:endParaRPr lang="en-GB" sz="4400" b="1" dirty="0">
              <a:solidFill>
                <a:srgbClr val="FF00FF"/>
              </a:solidFill>
              <a:effectLst>
                <a:outerShdw blurRad="38100" dist="38100" dir="2700000" algn="tl">
                  <a:srgbClr val="000000">
                    <a:alpha val="43137"/>
                  </a:srgbClr>
                </a:outerShdw>
              </a:effectLst>
              <a:latin typeface="+mj-lt"/>
            </a:endParaRPr>
          </a:p>
        </p:txBody>
      </p:sp>
      <p:sp>
        <p:nvSpPr>
          <p:cNvPr id="17" name="Rectangle 11"/>
          <p:cNvSpPr>
            <a:spLocks noChangeArrowheads="1"/>
          </p:cNvSpPr>
          <p:nvPr/>
        </p:nvSpPr>
        <p:spPr bwMode="auto">
          <a:xfrm>
            <a:off x="107504" y="5016078"/>
            <a:ext cx="61926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200" dirty="0" smtClean="0">
                <a:solidFill>
                  <a:srgbClr val="B3FFFF"/>
                </a:solidFill>
                <a:latin typeface="Arial" charset="0"/>
                <a:cs typeface="Arial" charset="0"/>
              </a:rPr>
              <a:t>Students &amp;staff responsible for tracking progress </a:t>
            </a:r>
            <a:endParaRPr lang="en-GB" altLang="en-US" sz="3200" dirty="0">
              <a:solidFill>
                <a:srgbClr val="B3FFFF"/>
              </a:solidFill>
              <a:latin typeface="Arial" charset="0"/>
              <a:cs typeface="Arial" charset="0"/>
            </a:endParaRPr>
          </a:p>
        </p:txBody>
      </p:sp>
      <p:sp>
        <p:nvSpPr>
          <p:cNvPr id="18" name="Rectangle 7"/>
          <p:cNvSpPr>
            <a:spLocks noChangeArrowheads="1"/>
          </p:cNvSpPr>
          <p:nvPr/>
        </p:nvSpPr>
        <p:spPr bwMode="auto">
          <a:xfrm>
            <a:off x="179512" y="3861048"/>
            <a:ext cx="62643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smtClean="0">
                <a:solidFill>
                  <a:srgbClr val="CCFF33"/>
                </a:solidFill>
              </a:rPr>
              <a:t>Integrated with planning for jobs and careers  </a:t>
            </a:r>
            <a:endParaRPr lang="en-GB" altLang="en-US" sz="3600" dirty="0">
              <a:solidFill>
                <a:srgbClr val="CCFF33"/>
              </a:solidFill>
            </a:endParaRPr>
          </a:p>
        </p:txBody>
      </p:sp>
      <p:sp>
        <p:nvSpPr>
          <p:cNvPr id="11" name="Rectangle 10"/>
          <p:cNvSpPr/>
          <p:nvPr/>
        </p:nvSpPr>
        <p:spPr>
          <a:xfrm>
            <a:off x="251520" y="2708920"/>
            <a:ext cx="8568952" cy="738664"/>
          </a:xfrm>
          <a:prstGeom prst="rect">
            <a:avLst/>
          </a:prstGeom>
        </p:spPr>
        <p:txBody>
          <a:bodyPr wrap="square">
            <a:spAutoFit/>
          </a:bodyPr>
          <a:lstStyle/>
          <a:p>
            <a:pPr>
              <a:defRPr/>
            </a:pPr>
            <a:r>
              <a:rPr lang="en-GB" sz="4200" b="1" dirty="0" smtClean="0">
                <a:solidFill>
                  <a:srgbClr val="A3FFE7"/>
                </a:solidFill>
                <a:effectLst>
                  <a:outerShdw blurRad="38100" dist="38100" dir="2700000" algn="tl">
                    <a:srgbClr val="000000">
                      <a:alpha val="43137"/>
                    </a:srgbClr>
                  </a:outerShdw>
                </a:effectLst>
                <a:latin typeface="+mj-lt"/>
              </a:rPr>
              <a:t>Developmental for ALL students </a:t>
            </a:r>
            <a:endParaRPr lang="en-GB" sz="4200" b="1" dirty="0">
              <a:solidFill>
                <a:srgbClr val="A3FFE7"/>
              </a:solidFill>
              <a:effectLst>
                <a:outerShdw blurRad="38100" dist="38100" dir="2700000" algn="tl">
                  <a:srgbClr val="000000">
                    <a:alpha val="43137"/>
                  </a:srgbClr>
                </a:outerShdw>
              </a:effectLst>
              <a:latin typeface="+mj-lt"/>
            </a:endParaRPr>
          </a:p>
        </p:txBody>
      </p:sp>
      <p:sp>
        <p:nvSpPr>
          <p:cNvPr id="12" name="Rectangle 2"/>
          <p:cNvSpPr>
            <a:spLocks noChangeArrowheads="1"/>
          </p:cNvSpPr>
          <p:nvPr/>
        </p:nvSpPr>
        <p:spPr bwMode="auto">
          <a:xfrm>
            <a:off x="179512" y="1412776"/>
            <a:ext cx="4104457" cy="830997"/>
          </a:xfrm>
          <a:prstGeom prst="rect">
            <a:avLst/>
          </a:prstGeom>
          <a:noFill/>
          <a:ln w="9525">
            <a:noFill/>
            <a:miter lim="800000"/>
            <a:headEnd/>
            <a:tailEnd/>
          </a:ln>
        </p:spPr>
        <p:txBody>
          <a:bodyPr wrap="square">
            <a:spAutoFit/>
          </a:bodyPr>
          <a:lstStyle/>
          <a:p>
            <a:pPr>
              <a:defRPr/>
            </a:pPr>
            <a:r>
              <a:rPr lang="en-GB" sz="4800" b="1" dirty="0" smtClean="0">
                <a:solidFill>
                  <a:srgbClr val="FFE285"/>
                </a:solidFill>
                <a:effectLst>
                  <a:outerShdw blurRad="38100" dist="38100" dir="2700000" algn="tl">
                    <a:srgbClr val="000000">
                      <a:alpha val="43137"/>
                    </a:srgbClr>
                  </a:outerShdw>
                </a:effectLst>
                <a:latin typeface="Tw Cen MT" pitchFamily="34" charset="0"/>
              </a:rPr>
              <a:t>Systematic</a:t>
            </a:r>
            <a:endParaRPr lang="en-GB" sz="4800" b="1" dirty="0">
              <a:solidFill>
                <a:srgbClr val="FFE285"/>
              </a:solidFill>
              <a:effectLst>
                <a:outerShdw blurRad="38100" dist="38100" dir="2700000" algn="tl">
                  <a:srgbClr val="000000">
                    <a:alpha val="43137"/>
                  </a:srgbClr>
                </a:outerShdw>
              </a:effectLst>
              <a:latin typeface="Tw Cen MT" pitchFamily="34" charset="0"/>
            </a:endParaRPr>
          </a:p>
        </p:txBody>
      </p:sp>
      <p:sp>
        <p:nvSpPr>
          <p:cNvPr id="2" name="Rectangle 1"/>
          <p:cNvSpPr/>
          <p:nvPr/>
        </p:nvSpPr>
        <p:spPr>
          <a:xfrm>
            <a:off x="5796136" y="4293096"/>
            <a:ext cx="3024336" cy="707886"/>
          </a:xfrm>
          <a:prstGeom prst="rect">
            <a:avLst/>
          </a:prstGeom>
        </p:spPr>
        <p:txBody>
          <a:bodyPr wrap="square">
            <a:spAutoFit/>
          </a:bodyPr>
          <a:lstStyle/>
          <a:p>
            <a:r>
              <a:rPr lang="en-GB" sz="4000" b="1" dirty="0">
                <a:solidFill>
                  <a:srgbClr val="FFFF00"/>
                </a:solidFill>
                <a:effectLst>
                  <a:outerShdw blurRad="38100" dist="38100" dir="2700000" algn="tl">
                    <a:srgbClr val="000000">
                      <a:alpha val="43137"/>
                    </a:srgbClr>
                  </a:outerShdw>
                </a:effectLst>
                <a:latin typeface="Tw Cen MT" pitchFamily="34" charset="0"/>
              </a:rPr>
              <a:t>Personalised </a:t>
            </a:r>
            <a:endParaRPr lang="en-GB" dirty="0"/>
          </a:p>
        </p:txBody>
      </p:sp>
      <p:sp>
        <p:nvSpPr>
          <p:cNvPr id="19" name="Rectangle 18"/>
          <p:cNvSpPr/>
          <p:nvPr/>
        </p:nvSpPr>
        <p:spPr>
          <a:xfrm>
            <a:off x="6300192" y="5301208"/>
            <a:ext cx="3816424" cy="769441"/>
          </a:xfrm>
          <a:prstGeom prst="rect">
            <a:avLst/>
          </a:prstGeom>
        </p:spPr>
        <p:txBody>
          <a:bodyPr wrap="square">
            <a:spAutoFit/>
          </a:bodyPr>
          <a:lstStyle/>
          <a:p>
            <a:pPr>
              <a:defRPr/>
            </a:pPr>
            <a:r>
              <a:rPr lang="en-GB" sz="4400" b="1" dirty="0" err="1" smtClean="0">
                <a:solidFill>
                  <a:srgbClr val="FF8BFF"/>
                </a:solidFill>
                <a:effectLst>
                  <a:outerShdw blurRad="38100" dist="38100" dir="2700000" algn="tl">
                    <a:srgbClr val="000000">
                      <a:alpha val="43137"/>
                    </a:srgbClr>
                  </a:outerShdw>
                </a:effectLst>
                <a:latin typeface="+mj-lt"/>
              </a:rPr>
              <a:t>Targetted</a:t>
            </a:r>
            <a:r>
              <a:rPr lang="en-GB" sz="4400" b="1" dirty="0" smtClean="0">
                <a:solidFill>
                  <a:srgbClr val="FF8BFF"/>
                </a:solidFill>
                <a:effectLst>
                  <a:outerShdw blurRad="38100" dist="38100" dir="2700000" algn="tl">
                    <a:srgbClr val="000000">
                      <a:alpha val="43137"/>
                    </a:srgbClr>
                  </a:outerShdw>
                </a:effectLst>
                <a:latin typeface="+mj-lt"/>
              </a:rPr>
              <a:t> </a:t>
            </a:r>
            <a:endParaRPr lang="en-GB" sz="4400" b="1" dirty="0">
              <a:solidFill>
                <a:srgbClr val="FF00FF"/>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404969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476672"/>
            <a:ext cx="8892480" cy="4216539"/>
          </a:xfrm>
          <a:prstGeom prst="rect">
            <a:avLst/>
          </a:prstGeom>
        </p:spPr>
        <p:txBody>
          <a:bodyPr wrap="square">
            <a:spAutoFit/>
          </a:bodyPr>
          <a:lstStyle/>
          <a:p>
            <a:pPr>
              <a:spcBef>
                <a:spcPts val="3000"/>
              </a:spcBef>
            </a:pPr>
            <a:r>
              <a:rPr lang="en-GB" sz="4400" b="1" dirty="0" smtClean="0">
                <a:solidFill>
                  <a:srgbClr val="FFFF99"/>
                </a:solidFill>
              </a:rPr>
              <a:t>Study skills and learning development for the 21</a:t>
            </a:r>
            <a:r>
              <a:rPr lang="en-GB" sz="4400" b="1" baseline="30000" dirty="0" smtClean="0">
                <a:solidFill>
                  <a:srgbClr val="FFFF99"/>
                </a:solidFill>
              </a:rPr>
              <a:t>st</a:t>
            </a:r>
            <a:r>
              <a:rPr lang="en-GB" sz="4400" b="1" dirty="0" smtClean="0">
                <a:solidFill>
                  <a:srgbClr val="FFFF99"/>
                </a:solidFill>
              </a:rPr>
              <a:t> century</a:t>
            </a:r>
            <a:endParaRPr lang="en-GB" sz="3200" b="1" dirty="0" smtClean="0">
              <a:solidFill>
                <a:prstClr val="white"/>
              </a:solidFill>
            </a:endParaRPr>
          </a:p>
          <a:p>
            <a:pPr>
              <a:spcBef>
                <a:spcPts val="600"/>
              </a:spcBef>
            </a:pPr>
            <a:endParaRPr lang="en-GB" sz="3200" b="1" dirty="0" smtClean="0">
              <a:solidFill>
                <a:srgbClr val="FFFF99"/>
              </a:solidFill>
            </a:endParaRPr>
          </a:p>
          <a:p>
            <a:pPr>
              <a:spcBef>
                <a:spcPts val="600"/>
              </a:spcBef>
            </a:pPr>
            <a:r>
              <a:rPr lang="en-GB" sz="3200" b="1" dirty="0" smtClean="0">
                <a:solidFill>
                  <a:srgbClr val="FFFF99"/>
                </a:solidFill>
              </a:rPr>
              <a:t>Utrecht </a:t>
            </a:r>
          </a:p>
          <a:p>
            <a:pPr>
              <a:spcBef>
                <a:spcPts val="600"/>
              </a:spcBef>
            </a:pPr>
            <a:r>
              <a:rPr lang="en-GB" sz="3200" b="1" dirty="0" smtClean="0">
                <a:solidFill>
                  <a:srgbClr val="FFFF99"/>
                </a:solidFill>
              </a:rPr>
              <a:t>March 2015 </a:t>
            </a:r>
          </a:p>
          <a:p>
            <a:pPr lvl="0">
              <a:spcBef>
                <a:spcPts val="3000"/>
              </a:spcBef>
            </a:pPr>
            <a:endParaRPr lang="en-GB" sz="4400" b="1" dirty="0" smtClean="0">
              <a:solidFill>
                <a:srgbClr val="FFFF99"/>
              </a:solidFill>
            </a:endParaRPr>
          </a:p>
        </p:txBody>
      </p:sp>
      <p:sp>
        <p:nvSpPr>
          <p:cNvPr id="10" name="Rectangle 9"/>
          <p:cNvSpPr/>
          <p:nvPr/>
        </p:nvSpPr>
        <p:spPr>
          <a:xfrm>
            <a:off x="259904" y="3573016"/>
            <a:ext cx="4744144" cy="2123658"/>
          </a:xfrm>
          <a:prstGeom prst="rect">
            <a:avLst/>
          </a:prstGeom>
        </p:spPr>
        <p:txBody>
          <a:bodyPr wrap="square">
            <a:spAutoFit/>
          </a:bodyPr>
          <a:lstStyle/>
          <a:p>
            <a:pPr lvl="0">
              <a:spcBef>
                <a:spcPts val="600"/>
              </a:spcBef>
              <a:spcAft>
                <a:spcPts val="600"/>
              </a:spcAft>
            </a:pPr>
            <a:endParaRPr lang="en-GB" sz="2800" b="1" dirty="0" smtClean="0">
              <a:solidFill>
                <a:prstClr val="white"/>
              </a:solidFill>
            </a:endParaRPr>
          </a:p>
          <a:p>
            <a:pPr lvl="0">
              <a:spcBef>
                <a:spcPts val="600"/>
              </a:spcBef>
            </a:pPr>
            <a:r>
              <a:rPr lang="en-GB" sz="2800" b="1" dirty="0">
                <a:solidFill>
                  <a:prstClr val="white"/>
                </a:solidFill>
              </a:rPr>
              <a:t>Dr Stella </a:t>
            </a:r>
            <a:r>
              <a:rPr lang="en-GB" sz="2800" b="1" dirty="0" smtClean="0">
                <a:solidFill>
                  <a:prstClr val="white"/>
                </a:solidFill>
              </a:rPr>
              <a:t>Cottrell</a:t>
            </a:r>
          </a:p>
          <a:p>
            <a:pPr lvl="0">
              <a:spcBef>
                <a:spcPts val="600"/>
              </a:spcBef>
            </a:pPr>
            <a:r>
              <a:rPr lang="en-GB" sz="2800" b="1" dirty="0" smtClean="0">
                <a:solidFill>
                  <a:prstClr val="white"/>
                </a:solidFill>
              </a:rPr>
              <a:t>Pro-Vice-Chancellor</a:t>
            </a:r>
            <a:endParaRPr lang="en-GB" sz="2800" b="1" dirty="0">
              <a:solidFill>
                <a:prstClr val="white"/>
              </a:solidFill>
            </a:endParaRPr>
          </a:p>
          <a:p>
            <a:pPr lvl="0">
              <a:spcBef>
                <a:spcPts val="600"/>
              </a:spcBef>
            </a:pPr>
            <a:r>
              <a:rPr lang="en-GB" sz="2800" b="1" dirty="0">
                <a:solidFill>
                  <a:prstClr val="white"/>
                </a:solidFill>
              </a:rPr>
              <a:t>University of </a:t>
            </a:r>
            <a:r>
              <a:rPr lang="en-GB" sz="2800" b="1" dirty="0" smtClean="0">
                <a:solidFill>
                  <a:prstClr val="white"/>
                </a:solidFill>
              </a:rPr>
              <a:t>East London  </a:t>
            </a:r>
            <a:endParaRPr lang="en-GB" sz="2800" b="1" dirty="0">
              <a:solidFill>
                <a:prstClr val="white"/>
              </a:solidFill>
            </a:endParaRPr>
          </a:p>
        </p:txBody>
      </p:sp>
      <p:pic>
        <p:nvPicPr>
          <p:cNvPr id="6" name="Picture 5" descr="C:\Users\Stella\AppData\Local\Microsoft\Windows\Temporary Internet Files\Content.IE5\QMG83DBM\4057809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492896"/>
            <a:ext cx="3919984" cy="380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627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31640" y="548680"/>
            <a:ext cx="6696744"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accent4">
                    <a:lumMod val="50000"/>
                  </a:schemeClr>
                </a:solidFill>
                <a:effectLst>
                  <a:outerShdw blurRad="38100" dist="38100" dir="2700000" algn="tl">
                    <a:srgbClr val="000000">
                      <a:alpha val="43137"/>
                    </a:srgbClr>
                  </a:outerShdw>
                </a:effectLst>
              </a:rPr>
              <a:t>8</a:t>
            </a:r>
            <a:r>
              <a:rPr lang="en-GB" sz="4400" b="1" dirty="0" smtClean="0">
                <a:solidFill>
                  <a:schemeClr val="accent4">
                    <a:lumMod val="50000"/>
                  </a:schemeClr>
                </a:solidFill>
                <a:effectLst>
                  <a:outerShdw blurRad="38100" dist="38100" dir="2700000" algn="tl">
                    <a:srgbClr val="000000">
                      <a:alpha val="43137"/>
                    </a:srgbClr>
                  </a:outerShdw>
                </a:effectLst>
              </a:rPr>
              <a:t>. Use of student analytics   </a:t>
            </a:r>
            <a:endParaRPr lang="en-GB" sz="4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8059362"/>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640960" cy="1139825"/>
          </a:xfrm>
        </p:spPr>
        <p:txBody>
          <a:bodyPr/>
          <a:lstStyle/>
          <a:p>
            <a:pPr algn="l"/>
            <a:r>
              <a:rPr lang="en-GB" b="1" dirty="0" smtClean="0">
                <a:solidFill>
                  <a:srgbClr val="FFFF99"/>
                </a:solidFill>
                <a:effectLst/>
              </a:rPr>
              <a:t>Use of analytics  </a:t>
            </a:r>
            <a:endParaRPr lang="en-GB" sz="2800" b="1" dirty="0">
              <a:solidFill>
                <a:srgbClr val="FFFF99"/>
              </a:solidFill>
              <a:effectLst/>
            </a:endParaRPr>
          </a:p>
        </p:txBody>
      </p:sp>
      <p:sp>
        <p:nvSpPr>
          <p:cNvPr id="3" name="Content Placeholder 2"/>
          <p:cNvSpPr>
            <a:spLocks noGrp="1"/>
          </p:cNvSpPr>
          <p:nvPr>
            <p:ph sz="half" idx="1"/>
          </p:nvPr>
        </p:nvSpPr>
        <p:spPr>
          <a:xfrm>
            <a:off x="179512" y="1196752"/>
            <a:ext cx="5256584" cy="5661248"/>
          </a:xfrm>
        </p:spPr>
        <p:txBody>
          <a:bodyPr/>
          <a:lstStyle/>
          <a:p>
            <a:r>
              <a:rPr lang="en-US" sz="2800" dirty="0" smtClean="0">
                <a:effectLst/>
              </a:rPr>
              <a:t>Granular understanding of student profile</a:t>
            </a:r>
          </a:p>
          <a:p>
            <a:r>
              <a:rPr lang="en-US" sz="2800" dirty="0" smtClean="0">
                <a:effectLst/>
              </a:rPr>
              <a:t>Track progress</a:t>
            </a:r>
          </a:p>
          <a:p>
            <a:r>
              <a:rPr lang="en-US" sz="2800" dirty="0" smtClean="0">
                <a:effectLst/>
              </a:rPr>
              <a:t>Pinpoint emerging issues</a:t>
            </a:r>
          </a:p>
          <a:p>
            <a:r>
              <a:rPr lang="en-US" sz="2800" dirty="0" smtClean="0">
                <a:effectLst/>
              </a:rPr>
              <a:t>Target </a:t>
            </a:r>
            <a:r>
              <a:rPr lang="en-US" sz="2800" dirty="0">
                <a:effectLst/>
              </a:rPr>
              <a:t>resources </a:t>
            </a:r>
          </a:p>
          <a:p>
            <a:r>
              <a:rPr lang="en-US" sz="2800" i="1" dirty="0" smtClean="0">
                <a:effectLst/>
              </a:rPr>
              <a:t>UEL, Derby </a:t>
            </a:r>
            <a:r>
              <a:rPr lang="en-US" sz="2800" i="1" dirty="0">
                <a:effectLst/>
              </a:rPr>
              <a:t>Manchester </a:t>
            </a:r>
            <a:r>
              <a:rPr lang="en-US" sz="2800" i="1" dirty="0" smtClean="0">
                <a:effectLst/>
              </a:rPr>
              <a:t>Met; E. </a:t>
            </a:r>
            <a:r>
              <a:rPr lang="en-US" sz="2800" i="1" dirty="0">
                <a:effectLst/>
              </a:rPr>
              <a:t>Connecticut, </a:t>
            </a:r>
            <a:r>
              <a:rPr lang="en-US" sz="2800" i="1" dirty="0" err="1" smtClean="0">
                <a:effectLst/>
              </a:rPr>
              <a:t>Winsconsin</a:t>
            </a:r>
            <a:r>
              <a:rPr lang="en-US" sz="2800" dirty="0" smtClean="0">
                <a:effectLst/>
              </a:rPr>
              <a:t> </a:t>
            </a:r>
          </a:p>
          <a:p>
            <a:pPr marL="0" indent="0">
              <a:buNone/>
            </a:pPr>
            <a:endParaRPr lang="en-US" sz="2800" dirty="0">
              <a:effectLst/>
            </a:endParaRPr>
          </a:p>
          <a:p>
            <a:pPr marL="0" indent="0">
              <a:buNone/>
            </a:pPr>
            <a:r>
              <a:rPr lang="en-US" sz="2400" dirty="0" err="1" smtClean="0">
                <a:effectLst/>
              </a:rPr>
              <a:t>ProRetention</a:t>
            </a:r>
            <a:r>
              <a:rPr lang="en-US" sz="2400" dirty="0" smtClean="0">
                <a:effectLst/>
              </a:rPr>
              <a:t> </a:t>
            </a:r>
            <a:r>
              <a:rPr lang="en-US" sz="2400" dirty="0">
                <a:effectLst/>
              </a:rPr>
              <a:t>(</a:t>
            </a:r>
            <a:r>
              <a:rPr lang="en-US" sz="2400" dirty="0" err="1">
                <a:effectLst/>
              </a:rPr>
              <a:t>Quscience</a:t>
            </a:r>
            <a:r>
              <a:rPr lang="en-US" sz="2400" dirty="0">
                <a:effectLst/>
              </a:rPr>
              <a:t>); Signal (</a:t>
            </a:r>
            <a:r>
              <a:rPr lang="en-US" sz="2400" dirty="0" err="1">
                <a:effectLst/>
              </a:rPr>
              <a:t>Ellycian</a:t>
            </a:r>
            <a:r>
              <a:rPr lang="en-US" sz="2400" dirty="0">
                <a:effectLst/>
              </a:rPr>
              <a:t>); Retention Centre (Blackboard);  Desire2Learn Student Success System; </a:t>
            </a:r>
            <a:r>
              <a:rPr lang="en-US" sz="2400" dirty="0" err="1">
                <a:effectLst/>
              </a:rPr>
              <a:t>Qlikview</a:t>
            </a:r>
            <a:r>
              <a:rPr lang="en-US" sz="2400" dirty="0">
                <a:effectLst/>
              </a:rPr>
              <a:t>…</a:t>
            </a:r>
            <a:endParaRPr lang="en-GB" sz="2400" dirty="0">
              <a:effectLst/>
            </a:endParaRPr>
          </a:p>
          <a:p>
            <a:endParaRPr lang="en-GB" dirty="0"/>
          </a:p>
        </p:txBody>
      </p:sp>
      <p:sp>
        <p:nvSpPr>
          <p:cNvPr id="7" name="Content Placeholder 2"/>
          <p:cNvSpPr txBox="1">
            <a:spLocks/>
          </p:cNvSpPr>
          <p:nvPr/>
        </p:nvSpPr>
        <p:spPr bwMode="auto">
          <a:xfrm>
            <a:off x="5220072" y="1349152"/>
            <a:ext cx="3744416"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a:lstStyle>
          <a:p>
            <a:pPr>
              <a:spcAft>
                <a:spcPts val="600"/>
              </a:spcAft>
            </a:pPr>
            <a:r>
              <a:rPr lang="en-US" sz="2800" b="1" i="1" kern="0" dirty="0" smtClean="0">
                <a:solidFill>
                  <a:srgbClr val="FF6DFF"/>
                </a:solidFill>
                <a:effectLst/>
              </a:rPr>
              <a:t>Attendance </a:t>
            </a:r>
          </a:p>
          <a:p>
            <a:pPr>
              <a:spcAft>
                <a:spcPts val="600"/>
              </a:spcAft>
            </a:pPr>
            <a:r>
              <a:rPr lang="en-US" sz="2800" b="1" i="1" kern="0" dirty="0" smtClean="0">
                <a:solidFill>
                  <a:srgbClr val="9BFF9B"/>
                </a:solidFill>
                <a:effectLst/>
              </a:rPr>
              <a:t>Punctuality</a:t>
            </a:r>
          </a:p>
          <a:p>
            <a:pPr>
              <a:spcAft>
                <a:spcPts val="600"/>
              </a:spcAft>
            </a:pPr>
            <a:r>
              <a:rPr lang="en-US" sz="2800" b="1" i="1" kern="0" dirty="0" smtClean="0">
                <a:solidFill>
                  <a:srgbClr val="97E4FF"/>
                </a:solidFill>
                <a:effectLst/>
              </a:rPr>
              <a:t>Use of VLE, library, journals…</a:t>
            </a:r>
          </a:p>
          <a:p>
            <a:pPr>
              <a:spcAft>
                <a:spcPts val="600"/>
              </a:spcAft>
            </a:pPr>
            <a:r>
              <a:rPr lang="en-US" sz="2800" b="1" i="1" kern="0" dirty="0" smtClean="0">
                <a:solidFill>
                  <a:srgbClr val="E4BDFF"/>
                </a:solidFill>
                <a:effectLst/>
              </a:rPr>
              <a:t>Engagement with  personal development via e-portfolios</a:t>
            </a:r>
          </a:p>
          <a:p>
            <a:pPr>
              <a:spcAft>
                <a:spcPts val="600"/>
              </a:spcAft>
            </a:pPr>
            <a:r>
              <a:rPr lang="en-US" sz="2800" b="1" i="1" kern="0" dirty="0" smtClean="0">
                <a:solidFill>
                  <a:srgbClr val="BEFF7D"/>
                </a:solidFill>
                <a:effectLst/>
              </a:rPr>
              <a:t>Marks &amp; grades</a:t>
            </a:r>
            <a:endParaRPr lang="en-GB" b="1" i="1" kern="0" dirty="0" smtClean="0">
              <a:solidFill>
                <a:srgbClr val="BEFF7D"/>
              </a:solidFill>
            </a:endParaRPr>
          </a:p>
          <a:p>
            <a:endParaRPr lang="en-US" sz="2800" kern="0" dirty="0" smtClean="0">
              <a:effectLst/>
            </a:endParaRPr>
          </a:p>
        </p:txBody>
      </p:sp>
    </p:spTree>
    <p:extLst>
      <p:ext uri="{BB962C8B-B14F-4D97-AF65-F5344CB8AC3E}">
        <p14:creationId xmlns:p14="http://schemas.microsoft.com/office/powerpoint/2010/main" val="896397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00943"/>
            <a:ext cx="9289032" cy="1139825"/>
          </a:xfrm>
        </p:spPr>
        <p:txBody>
          <a:bodyPr/>
          <a:lstStyle/>
          <a:p>
            <a:pPr algn="l"/>
            <a:r>
              <a:rPr lang="en-GB" sz="4000" b="1" dirty="0" smtClean="0">
                <a:solidFill>
                  <a:srgbClr val="FFFF99"/>
                </a:solidFill>
                <a:effectLst/>
              </a:rPr>
              <a:t>‘The quantified self’  – self-tracking  </a:t>
            </a:r>
            <a:endParaRPr lang="en-GB" sz="4000" b="1" dirty="0">
              <a:solidFill>
                <a:srgbClr val="FFFF99"/>
              </a:solidFill>
              <a:effectLst/>
            </a:endParaRPr>
          </a:p>
        </p:txBody>
      </p:sp>
      <p:pic>
        <p:nvPicPr>
          <p:cNvPr id="8" name="Picture 20" descr="C:\Users\Stella\AppData\Local\Microsoft\Windows\Temporary Internet Files\Content.IE5\WIHD23WU\492238130_c2b3fe28e6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4" y="1401647"/>
            <a:ext cx="3772516" cy="5267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C:\Users\Stella\AppData\Local\Microsoft\Windows\Temporary Internet Files\Content.IE5\QMG83DBM\Noom_Walk_Pedometer-08_thum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536" y="1484783"/>
            <a:ext cx="3458928" cy="506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238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8748464" cy="1139825"/>
          </a:xfrm>
        </p:spPr>
        <p:txBody>
          <a:bodyPr/>
          <a:lstStyle/>
          <a:p>
            <a:pPr algn="l"/>
            <a:r>
              <a:rPr lang="en-GB" sz="3600" b="1" dirty="0" smtClean="0">
                <a:solidFill>
                  <a:srgbClr val="FFFF99"/>
                </a:solidFill>
                <a:effectLst/>
              </a:rPr>
              <a:t>‘The quantified student’</a:t>
            </a:r>
            <a:endParaRPr lang="en-GB" sz="3600" b="1" dirty="0">
              <a:solidFill>
                <a:srgbClr val="FFFF99"/>
              </a:solidFill>
              <a:effectLst/>
            </a:endParaRPr>
          </a:p>
        </p:txBody>
      </p:sp>
      <p:pic>
        <p:nvPicPr>
          <p:cNvPr id="11266" name="Picture 2" descr="C:\Users\Stella\AppData\Local\Microsoft\Windows\Temporary Internet Files\Content.IE5\PO2WAS07\dashboa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80728"/>
            <a:ext cx="9001000" cy="66247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Stella\AppData\Local\Microsoft\Windows\Temporary Internet Files\Content.IE5\3F7S2N0V\Screen_Shot_2013-09-12_at_1.09.14_P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4528" y="2132856"/>
            <a:ext cx="3091810" cy="208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86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31640" y="548680"/>
            <a:ext cx="6696744"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4">
                    <a:lumMod val="50000"/>
                  </a:schemeClr>
                </a:solidFill>
                <a:effectLst>
                  <a:outerShdw blurRad="38100" dist="38100" dir="2700000" algn="tl">
                    <a:srgbClr val="000000">
                      <a:alpha val="43137"/>
                    </a:srgbClr>
                  </a:outerShdw>
                </a:effectLst>
              </a:rPr>
              <a:t>7. Greater awareness of the impact of the relationship between the quality of teaching, study skills needs, and  student outcomes  </a:t>
            </a:r>
            <a:endParaRPr lang="en-GB" sz="32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4711028"/>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C:\Users\Stella\AppData\Local\Microsoft\Windows\Temporary Internet Files\Content.IE5\PO2WAS07\4781410628_fcff0f8f9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246460"/>
            <a:ext cx="9073008" cy="556691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7504" y="44624"/>
            <a:ext cx="8640960" cy="1139825"/>
          </a:xfrm>
          <a:prstGeom prst="rect">
            <a:avLst/>
          </a:prstGeom>
        </p:spPr>
        <p:txBody>
          <a:bodyPr/>
          <a:lst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algn="l"/>
            <a:r>
              <a:rPr lang="en-GB" b="1" kern="0" dirty="0" smtClean="0">
                <a:solidFill>
                  <a:srgbClr val="FFFF99"/>
                </a:solidFill>
                <a:effectLst/>
              </a:rPr>
              <a:t>Gathering student views… </a:t>
            </a:r>
            <a:endParaRPr lang="en-GB" sz="2800" b="1" kern="0" dirty="0">
              <a:solidFill>
                <a:srgbClr val="FFFF99"/>
              </a:solidFill>
              <a:effectLst/>
            </a:endParaRPr>
          </a:p>
        </p:txBody>
      </p:sp>
    </p:spTree>
    <p:extLst>
      <p:ext uri="{BB962C8B-B14F-4D97-AF65-F5344CB8AC3E}">
        <p14:creationId xmlns:p14="http://schemas.microsoft.com/office/powerpoint/2010/main" val="34847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952"/>
            <a:ext cx="9144000" cy="5950322"/>
          </a:xfrm>
          <a:prstGeom prst="rect">
            <a:avLst/>
          </a:prstGeom>
        </p:spPr>
      </p:pic>
      <p:sp>
        <p:nvSpPr>
          <p:cNvPr id="3" name="TextBox 2"/>
          <p:cNvSpPr txBox="1"/>
          <p:nvPr/>
        </p:nvSpPr>
        <p:spPr>
          <a:xfrm>
            <a:off x="0" y="4577060"/>
            <a:ext cx="9073008" cy="2308324"/>
          </a:xfrm>
          <a:prstGeom prst="rect">
            <a:avLst/>
          </a:prstGeom>
          <a:noFill/>
        </p:spPr>
        <p:txBody>
          <a:bodyPr wrap="square" rtlCol="0">
            <a:spAutoFit/>
          </a:bodyPr>
          <a:lstStyle/>
          <a:p>
            <a:pPr algn="ctr"/>
            <a:r>
              <a:rPr lang="en-GB" sz="3600" b="1" dirty="0" smtClean="0"/>
              <a:t>Accessing the information in class</a:t>
            </a:r>
          </a:p>
          <a:p>
            <a:pPr algn="ctr"/>
            <a:r>
              <a:rPr lang="en-GB" sz="3600" b="1" i="1" dirty="0" smtClean="0">
                <a:solidFill>
                  <a:srgbClr val="FFFF99"/>
                </a:solidFill>
              </a:rPr>
              <a:t>“They stood between me and the board, so I couldn’t see what they were referring to. I got lost after that.”</a:t>
            </a:r>
            <a:endParaRPr lang="en-GB" sz="3600" b="1" i="1" dirty="0">
              <a:solidFill>
                <a:srgbClr val="FFFF99"/>
              </a:solidFill>
            </a:endParaRPr>
          </a:p>
        </p:txBody>
      </p:sp>
    </p:spTree>
    <p:extLst>
      <p:ext uri="{BB962C8B-B14F-4D97-AF65-F5344CB8AC3E}">
        <p14:creationId xmlns:p14="http://schemas.microsoft.com/office/powerpoint/2010/main" val="3935733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528" y="1700808"/>
            <a:ext cx="2476555" cy="1832144"/>
          </a:xfrm>
          <a:prstGeom prst="rect">
            <a:avLst/>
          </a:prstGeom>
        </p:spPr>
      </p:pic>
      <p:sp>
        <p:nvSpPr>
          <p:cNvPr id="4" name="TextBox 3"/>
          <p:cNvSpPr txBox="1"/>
          <p:nvPr/>
        </p:nvSpPr>
        <p:spPr>
          <a:xfrm>
            <a:off x="6300192" y="2924944"/>
            <a:ext cx="2808312" cy="2862322"/>
          </a:xfrm>
          <a:prstGeom prst="rect">
            <a:avLst/>
          </a:prstGeom>
          <a:noFill/>
        </p:spPr>
        <p:txBody>
          <a:bodyPr wrap="square" rtlCol="0">
            <a:spAutoFit/>
          </a:bodyPr>
          <a:lstStyle/>
          <a:p>
            <a:r>
              <a:rPr lang="en-GB" sz="3600" b="1" dirty="0" smtClean="0">
                <a:solidFill>
                  <a:schemeClr val="bg1"/>
                </a:solidFill>
              </a:rPr>
              <a:t>“I couldn’t make sense of what she was saying”</a:t>
            </a:r>
            <a:endParaRPr lang="en-GB" sz="3600" b="1" dirty="0">
              <a:solidFill>
                <a:schemeClr val="bg1"/>
              </a:solidFill>
            </a:endParaRPr>
          </a:p>
        </p:txBody>
      </p:sp>
      <p:pic>
        <p:nvPicPr>
          <p:cNvPr id="21508" name="Picture 4" descr="C:\Users\Stella\AppData\Local\Microsoft\Windows\Temporary Internet Files\Content.IE5\T33C2JTZ\Picture_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568" y="3629181"/>
            <a:ext cx="3718214" cy="188156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Users\Stella\AppData\Local\Microsoft\Windows\Temporary Internet Files\Content.IE5\OA1DNZ3H\2012.11.09-understandabilit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4" y="0"/>
            <a:ext cx="91682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35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528" y="1700808"/>
            <a:ext cx="2476555" cy="1832144"/>
          </a:xfrm>
          <a:prstGeom prst="rect">
            <a:avLst/>
          </a:prstGeom>
        </p:spPr>
      </p:pic>
      <p:sp>
        <p:nvSpPr>
          <p:cNvPr id="4" name="TextBox 3"/>
          <p:cNvSpPr txBox="1"/>
          <p:nvPr/>
        </p:nvSpPr>
        <p:spPr>
          <a:xfrm>
            <a:off x="6300192" y="2924944"/>
            <a:ext cx="2808312" cy="2862322"/>
          </a:xfrm>
          <a:prstGeom prst="rect">
            <a:avLst/>
          </a:prstGeom>
          <a:noFill/>
        </p:spPr>
        <p:txBody>
          <a:bodyPr wrap="square" rtlCol="0">
            <a:spAutoFit/>
          </a:bodyPr>
          <a:lstStyle/>
          <a:p>
            <a:r>
              <a:rPr lang="en-GB" sz="3600" b="1" dirty="0" smtClean="0">
                <a:solidFill>
                  <a:schemeClr val="bg1"/>
                </a:solidFill>
              </a:rPr>
              <a:t>“I couldn’t make sense of what she was saying”</a:t>
            </a:r>
            <a:endParaRPr lang="en-GB" sz="3600" b="1" dirty="0">
              <a:solidFill>
                <a:schemeClr val="bg1"/>
              </a:solidFill>
            </a:endParaRPr>
          </a:p>
        </p:txBody>
      </p:sp>
      <p:pic>
        <p:nvPicPr>
          <p:cNvPr id="21508" name="Picture 4" descr="C:\Users\Stella\AppData\Local\Microsoft\Windows\Temporary Internet Files\Content.IE5\T33C2JTZ\Picture_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568" y="3629181"/>
            <a:ext cx="3718214" cy="188156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Users\Stella\AppData\Local\Microsoft\Windows\Temporary Internet Files\Content.IE5\OA1DNZ3H\2012.11.09-understandabilit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3048" y="-2403648"/>
            <a:ext cx="32072318" cy="2475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73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3" y="-315416"/>
            <a:ext cx="9601067" cy="7200800"/>
          </a:xfrm>
          <a:prstGeom prst="rect">
            <a:avLst/>
          </a:prstGeom>
        </p:spPr>
      </p:pic>
      <p:sp>
        <p:nvSpPr>
          <p:cNvPr id="6" name="Cloud Callout 5"/>
          <p:cNvSpPr/>
          <p:nvPr/>
        </p:nvSpPr>
        <p:spPr>
          <a:xfrm>
            <a:off x="390992" y="332656"/>
            <a:ext cx="3240360" cy="3096344"/>
          </a:xfrm>
          <a:prstGeom prst="cloudCallout">
            <a:avLst>
              <a:gd name="adj1" fmla="val -17994"/>
              <a:gd name="adj2" fmla="val 7681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115616" y="908720"/>
            <a:ext cx="1845328" cy="1815882"/>
          </a:xfrm>
          <a:prstGeom prst="rect">
            <a:avLst/>
          </a:prstGeom>
          <a:noFill/>
        </p:spPr>
        <p:txBody>
          <a:bodyPr wrap="square" rtlCol="0">
            <a:spAutoFit/>
          </a:bodyPr>
          <a:lstStyle/>
          <a:p>
            <a:r>
              <a:rPr lang="en-GB" sz="2800" b="1" dirty="0" smtClean="0">
                <a:solidFill>
                  <a:schemeClr val="bg1"/>
                </a:solidFill>
              </a:rPr>
              <a:t>Did she miss out several steps? </a:t>
            </a:r>
            <a:endParaRPr lang="en-GB" sz="2800" b="1" dirty="0">
              <a:solidFill>
                <a:schemeClr val="bg1"/>
              </a:solidFill>
            </a:endParaRPr>
          </a:p>
        </p:txBody>
      </p:sp>
      <p:sp>
        <p:nvSpPr>
          <p:cNvPr id="3" name="TextBox 2"/>
          <p:cNvSpPr txBox="1"/>
          <p:nvPr/>
        </p:nvSpPr>
        <p:spPr>
          <a:xfrm>
            <a:off x="3995936" y="4077072"/>
            <a:ext cx="4968552" cy="1754326"/>
          </a:xfrm>
          <a:prstGeom prst="rect">
            <a:avLst/>
          </a:prstGeom>
          <a:solidFill>
            <a:schemeClr val="tx1"/>
          </a:solidFill>
        </p:spPr>
        <p:txBody>
          <a:bodyPr wrap="square" rtlCol="0">
            <a:spAutoFit/>
          </a:bodyPr>
          <a:lstStyle/>
          <a:p>
            <a:r>
              <a:rPr lang="en-GB" sz="3600" b="1" dirty="0" smtClean="0">
                <a:solidFill>
                  <a:schemeClr val="bg1"/>
                </a:solidFill>
              </a:rPr>
              <a:t>Pacing – especially of essential steps and ‘sticky concepts’ </a:t>
            </a:r>
            <a:endParaRPr lang="en-GB" sz="3600" b="1" dirty="0">
              <a:solidFill>
                <a:schemeClr val="bg1"/>
              </a:solidFill>
            </a:endParaRPr>
          </a:p>
        </p:txBody>
      </p:sp>
    </p:spTree>
    <p:extLst>
      <p:ext uri="{BB962C8B-B14F-4D97-AF65-F5344CB8AC3E}">
        <p14:creationId xmlns:p14="http://schemas.microsoft.com/office/powerpoint/2010/main" val="120200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4740910"/>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619672" y="908720"/>
            <a:ext cx="5760640" cy="4680520"/>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accent4">
                    <a:lumMod val="50000"/>
                  </a:schemeClr>
                </a:solidFill>
                <a:effectLst>
                  <a:outerShdw blurRad="38100" dist="38100" dir="2700000" algn="tl">
                    <a:srgbClr val="000000">
                      <a:alpha val="43137"/>
                    </a:srgbClr>
                  </a:outerShdw>
                </a:effectLst>
              </a:rPr>
              <a:t>Study skills and learning development…</a:t>
            </a:r>
          </a:p>
          <a:p>
            <a:pPr algn="ctr"/>
            <a:r>
              <a:rPr lang="en-GB" sz="4000" b="1" dirty="0" smtClean="0">
                <a:solidFill>
                  <a:schemeClr val="accent4">
                    <a:lumMod val="50000"/>
                  </a:schemeClr>
                </a:solidFill>
                <a:effectLst>
                  <a:outerShdw blurRad="38100" dist="38100" dir="2700000" algn="tl">
                    <a:srgbClr val="000000">
                      <a:alpha val="43137"/>
                    </a:srgbClr>
                  </a:outerShdw>
                </a:effectLst>
              </a:rPr>
              <a:t>The shape of things to come…?</a:t>
            </a:r>
            <a:endParaRPr lang="en-GB" sz="40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9413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13176"/>
            <a:ext cx="8208912" cy="1643881"/>
          </a:xfrm>
        </p:spPr>
        <p:txBody>
          <a:bodyPr/>
          <a:lstStyle/>
          <a:p>
            <a:r>
              <a:rPr lang="en-GB" sz="3600" b="1" dirty="0" smtClean="0">
                <a:solidFill>
                  <a:schemeClr val="tx1"/>
                </a:solidFill>
                <a:effectLst/>
              </a:rPr>
              <a:t>“</a:t>
            </a:r>
            <a:endParaRPr lang="en-GB" sz="3600" b="1" dirty="0">
              <a:solidFill>
                <a:schemeClr val="tx1"/>
              </a:solidFill>
              <a:effectLst/>
            </a:endParaRPr>
          </a:p>
        </p:txBody>
      </p:sp>
      <p:sp>
        <p:nvSpPr>
          <p:cNvPr id="3" name="Content Placeholder 2"/>
          <p:cNvSpPr>
            <a:spLocks noGrp="1"/>
          </p:cNvSpPr>
          <p:nvPr>
            <p:ph idx="1"/>
          </p:nvPr>
        </p:nvSpPr>
        <p:spPr>
          <a:xfrm>
            <a:off x="467544" y="188640"/>
            <a:ext cx="8229600" cy="4530725"/>
          </a:xfrm>
        </p:spPr>
        <p:txBody>
          <a:bodyPr/>
          <a:lstStyle/>
          <a:p>
            <a:pPr marL="0" indent="0">
              <a:buNone/>
            </a:pPr>
            <a:r>
              <a:rPr lang="en-GB" sz="2000" dirty="0" smtClean="0"/>
              <a:t>Often lecturers try to cram too much information onto a single slide and end up with </a:t>
            </a:r>
            <a:r>
              <a:rPr lang="en-GB" dirty="0" smtClean="0"/>
              <a:t>dense text or charts in a font size too small to read</a:t>
            </a:r>
            <a:r>
              <a:rPr lang="en-GB" sz="2800" dirty="0" smtClean="0"/>
              <a:t>. Much like this slide in fact. You’re probably squinting at it now, </a:t>
            </a:r>
            <a:r>
              <a:rPr lang="en-GB" sz="2400" dirty="0" smtClean="0"/>
              <a:t>trying to make sense of what is written down and hoping that I am not talking about something important at the same time because it’s impossible to focus on both at once</a:t>
            </a:r>
            <a:r>
              <a:rPr lang="en-GB" sz="1600" dirty="0" smtClean="0"/>
              <a:t>. </a:t>
            </a:r>
            <a:r>
              <a:rPr lang="en-GB" sz="1800" dirty="0" smtClean="0"/>
              <a:t>If you are really unlucky I am reading this out at the same time, possibly even in monotone, and you might find that the will to live is slowly slipping away from you. Is it? Are you still with me or have you dropped off? I said, have you dropped off? Oh, you are still there -  where did you get up to? It doesn’t really matter anyway as I have realised that at this rate I am not going to get through all of my slides in time so I am going to have to speed up and start reading through this really quickly. In a couple of slides time I am going to give up on the reading altogether and start flicking through the slides at a speed fast enough to make you dizzy. You never know, learning might be taking place subliminally.</a:t>
            </a:r>
            <a:endParaRPr lang="en-GB" sz="1800" dirty="0"/>
          </a:p>
        </p:txBody>
      </p:sp>
    </p:spTree>
    <p:extLst>
      <p:ext uri="{BB962C8B-B14F-4D97-AF65-F5344CB8AC3E}">
        <p14:creationId xmlns:p14="http://schemas.microsoft.com/office/powerpoint/2010/main" val="391020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9097"/>
            <a:ext cx="8208912" cy="1643881"/>
          </a:xfrm>
        </p:spPr>
        <p:txBody>
          <a:bodyPr/>
          <a:lstStyle/>
          <a:p>
            <a:r>
              <a:rPr lang="en-GB" sz="3600" b="1" dirty="0" smtClean="0">
                <a:solidFill>
                  <a:schemeClr val="tx1"/>
                </a:solidFill>
                <a:effectLst/>
              </a:rPr>
              <a:t>“We only have a few minutes so I’ll need to speed up.”</a:t>
            </a:r>
            <a:endParaRPr lang="en-GB" sz="3600" b="1" dirty="0">
              <a:solidFill>
                <a:schemeClr val="tx1"/>
              </a:solidFill>
              <a:effectLst/>
            </a:endParaRPr>
          </a:p>
        </p:txBody>
      </p:sp>
      <p:sp>
        <p:nvSpPr>
          <p:cNvPr id="3" name="Content Placeholder 2"/>
          <p:cNvSpPr>
            <a:spLocks noGrp="1"/>
          </p:cNvSpPr>
          <p:nvPr>
            <p:ph idx="1"/>
          </p:nvPr>
        </p:nvSpPr>
        <p:spPr>
          <a:xfrm>
            <a:off x="467544" y="1274539"/>
            <a:ext cx="8229600" cy="4530725"/>
          </a:xfrm>
        </p:spPr>
        <p:txBody>
          <a:bodyPr/>
          <a:lstStyle/>
          <a:p>
            <a:pPr marL="0" indent="0">
              <a:buNone/>
            </a:pPr>
            <a:r>
              <a:rPr lang="en-GB" sz="1200" dirty="0" smtClean="0"/>
              <a:t>Often lecturers try to cram too much information onto a single slide and end up with dense text in a font size too small to read. Much like this slide in fact. You’re probably squinting at it now, trying to make sense of what is written down and hoping that I am not talking about something important </a:t>
            </a:r>
            <a:r>
              <a:rPr lang="en-GB" sz="1400" dirty="0" smtClean="0"/>
              <a:t>at the same time because it’s impossible to focus on both at once. If you are really unlucky I am reading this out at the same time, possibly even in monotone, </a:t>
            </a:r>
            <a:r>
              <a:rPr lang="en-GB" sz="1800" dirty="0" smtClean="0"/>
              <a:t>and you might find that the will to live is slowly slipping away from you. Is it? Are you still with me or have you dropped off? I said, have you dropped off? </a:t>
            </a:r>
            <a:r>
              <a:rPr lang="en-GB" sz="2000" dirty="0" smtClean="0"/>
              <a:t>Oh, you are still there -  where did you get up to? It doesn’t really matter anyway as I have realised that at this rate </a:t>
            </a:r>
            <a:r>
              <a:rPr lang="en-GB" sz="2000" b="1" dirty="0" smtClean="0"/>
              <a:t>I </a:t>
            </a:r>
            <a:r>
              <a:rPr lang="en-GB" sz="2800" b="1" dirty="0" smtClean="0"/>
              <a:t>am not going to get through all of my slides in time so I am going to have to speed up and read very fast! Soon, I am going to give up on the reading altogether and start flicking through the slides just so you know they are there -  fast enough to make you dizzy</a:t>
            </a:r>
            <a:r>
              <a:rPr lang="en-GB" sz="2800" dirty="0" smtClean="0"/>
              <a:t>.</a:t>
            </a:r>
            <a:r>
              <a:rPr lang="en-GB" sz="2000" dirty="0" smtClean="0"/>
              <a:t> You never know, learning might be taking place subliminally.</a:t>
            </a:r>
            <a:endParaRPr lang="en-GB" sz="2000" dirty="0"/>
          </a:p>
        </p:txBody>
      </p:sp>
    </p:spTree>
    <p:extLst>
      <p:ext uri="{BB962C8B-B14F-4D97-AF65-F5344CB8AC3E}">
        <p14:creationId xmlns:p14="http://schemas.microsoft.com/office/powerpoint/2010/main" val="1270427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576380"/>
            <a:ext cx="6984776" cy="5164988"/>
          </a:xfrm>
          <a:prstGeom prst="rect">
            <a:avLst/>
          </a:prstGeom>
        </p:spPr>
      </p:pic>
      <p:sp>
        <p:nvSpPr>
          <p:cNvPr id="3" name="TextBox 2"/>
          <p:cNvSpPr txBox="1"/>
          <p:nvPr/>
        </p:nvSpPr>
        <p:spPr>
          <a:xfrm>
            <a:off x="-612576" y="44624"/>
            <a:ext cx="10009112" cy="1323439"/>
          </a:xfrm>
          <a:prstGeom prst="rect">
            <a:avLst/>
          </a:prstGeom>
          <a:noFill/>
        </p:spPr>
        <p:txBody>
          <a:bodyPr wrap="square" rtlCol="0">
            <a:spAutoFit/>
          </a:bodyPr>
          <a:lstStyle/>
          <a:p>
            <a:pPr algn="ctr"/>
            <a:r>
              <a:rPr lang="en-GB" sz="4000" b="1" dirty="0" smtClean="0"/>
              <a:t>Paced provision of helpful </a:t>
            </a:r>
          </a:p>
          <a:p>
            <a:pPr algn="ctr"/>
            <a:r>
              <a:rPr lang="en-GB" sz="4000" b="1" dirty="0"/>
              <a:t>i</a:t>
            </a:r>
            <a:r>
              <a:rPr lang="en-GB" sz="4000" b="1" dirty="0" smtClean="0"/>
              <a:t>nformation: “I’m lost in </a:t>
            </a:r>
            <a:r>
              <a:rPr lang="en-GB" sz="4000" b="1" dirty="0" err="1" smtClean="0"/>
              <a:t>handouts</a:t>
            </a:r>
            <a:r>
              <a:rPr lang="en-GB" sz="4000" b="1" dirty="0" smtClean="0"/>
              <a:t>”</a:t>
            </a:r>
            <a:endParaRPr lang="en-GB" sz="4000" b="1" dirty="0"/>
          </a:p>
        </p:txBody>
      </p:sp>
    </p:spTree>
    <p:extLst>
      <p:ext uri="{BB962C8B-B14F-4D97-AF65-F5344CB8AC3E}">
        <p14:creationId xmlns:p14="http://schemas.microsoft.com/office/powerpoint/2010/main" val="4290044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03648" y="548680"/>
            <a:ext cx="6264696"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4">
                    <a:lumMod val="50000"/>
                  </a:schemeClr>
                </a:solidFill>
                <a:effectLst>
                  <a:outerShdw blurRad="38100" dist="38100" dir="2700000" algn="tl">
                    <a:srgbClr val="000000">
                      <a:alpha val="43137"/>
                    </a:srgbClr>
                  </a:outerShdw>
                </a:effectLst>
              </a:rPr>
              <a:t>6</a:t>
            </a:r>
            <a:r>
              <a:rPr lang="en-GB" sz="4000" b="1" dirty="0" smtClean="0">
                <a:solidFill>
                  <a:schemeClr val="accent4">
                    <a:lumMod val="50000"/>
                  </a:schemeClr>
                </a:solidFill>
                <a:effectLst>
                  <a:outerShdw blurRad="38100" dist="38100" dir="2700000" algn="tl">
                    <a:srgbClr val="000000">
                      <a:alpha val="43137"/>
                    </a:srgbClr>
                  </a:outerShdw>
                </a:effectLst>
              </a:rPr>
              <a:t>. HEIs will look to nurture a </a:t>
            </a:r>
            <a:r>
              <a:rPr lang="en-GB" sz="5400" b="1" dirty="0" smtClean="0">
                <a:solidFill>
                  <a:schemeClr val="accent4">
                    <a:lumMod val="50000"/>
                  </a:schemeClr>
                </a:solidFill>
                <a:effectLst>
                  <a:outerShdw blurRad="38100" dist="38100" dir="2700000" algn="tl">
                    <a:srgbClr val="000000">
                      <a:alpha val="43137"/>
                    </a:srgbClr>
                  </a:outerShdw>
                </a:effectLst>
              </a:rPr>
              <a:t>wider range </a:t>
            </a:r>
            <a:r>
              <a:rPr lang="en-GB" sz="4000" b="1" dirty="0" smtClean="0">
                <a:solidFill>
                  <a:schemeClr val="accent4">
                    <a:lumMod val="50000"/>
                  </a:schemeClr>
                </a:solidFill>
                <a:effectLst>
                  <a:outerShdw blurRad="38100" dist="38100" dir="2700000" algn="tl">
                    <a:srgbClr val="000000">
                      <a:alpha val="43137"/>
                    </a:srgbClr>
                  </a:outerShdw>
                </a:effectLst>
              </a:rPr>
              <a:t>of skills, qualities, and behaviours … </a:t>
            </a:r>
            <a:endParaRPr lang="en-GB" sz="40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7601700"/>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39825"/>
          </a:xfrm>
        </p:spPr>
        <p:txBody>
          <a:bodyPr/>
          <a:lstStyle/>
          <a:p>
            <a:pPr algn="l"/>
            <a:r>
              <a:rPr lang="en-GB" sz="4000" b="1" dirty="0" smtClean="0">
                <a:solidFill>
                  <a:srgbClr val="FFFF99"/>
                </a:solidFill>
                <a:effectLst/>
              </a:rPr>
              <a:t>20</a:t>
            </a:r>
            <a:r>
              <a:rPr lang="en-GB" sz="4000" b="1" baseline="30000" dirty="0" smtClean="0">
                <a:solidFill>
                  <a:srgbClr val="FFFF99"/>
                </a:solidFill>
                <a:effectLst/>
              </a:rPr>
              <a:t>th</a:t>
            </a:r>
            <a:r>
              <a:rPr lang="en-GB" sz="4000" b="1" dirty="0" smtClean="0">
                <a:solidFill>
                  <a:srgbClr val="FFFF99"/>
                </a:solidFill>
                <a:effectLst/>
              </a:rPr>
              <a:t> century study skills ?  </a:t>
            </a:r>
            <a:endParaRPr lang="en-GB" sz="4000" b="1" dirty="0">
              <a:solidFill>
                <a:srgbClr val="FFFF99"/>
              </a:solidFill>
              <a:effectLst/>
            </a:endParaRPr>
          </a:p>
        </p:txBody>
      </p:sp>
      <p:sp>
        <p:nvSpPr>
          <p:cNvPr id="4" name="Text Placeholder 3"/>
          <p:cNvSpPr>
            <a:spLocks noGrp="1"/>
          </p:cNvSpPr>
          <p:nvPr>
            <p:ph type="body" sz="half" idx="2"/>
          </p:nvPr>
        </p:nvSpPr>
        <p:spPr>
          <a:xfrm>
            <a:off x="3851920" y="1519163"/>
            <a:ext cx="5112568" cy="4646141"/>
          </a:xfrm>
        </p:spPr>
        <p:txBody>
          <a:bodyPr/>
          <a:lstStyle/>
          <a:p>
            <a:pPr marL="0" indent="0">
              <a:spcAft>
                <a:spcPts val="600"/>
              </a:spcAft>
              <a:buNone/>
            </a:pPr>
            <a:r>
              <a:rPr lang="en-GB" sz="2800" b="1" dirty="0" smtClean="0">
                <a:solidFill>
                  <a:srgbClr val="FFFF99"/>
                </a:solidFill>
                <a:effectLst/>
              </a:rPr>
              <a:t>Traditional study skills</a:t>
            </a:r>
          </a:p>
          <a:p>
            <a:pPr>
              <a:spcAft>
                <a:spcPts val="600"/>
              </a:spcAft>
            </a:pPr>
            <a:r>
              <a:rPr lang="en-GB" sz="2800" b="1" dirty="0" smtClean="0">
                <a:effectLst/>
              </a:rPr>
              <a:t>Making notes </a:t>
            </a:r>
          </a:p>
          <a:p>
            <a:pPr>
              <a:spcAft>
                <a:spcPts val="600"/>
              </a:spcAft>
            </a:pPr>
            <a:r>
              <a:rPr lang="en-GB" sz="2800" b="1" dirty="0" smtClean="0">
                <a:effectLst/>
              </a:rPr>
              <a:t>Reading</a:t>
            </a:r>
          </a:p>
          <a:p>
            <a:pPr>
              <a:spcAft>
                <a:spcPts val="600"/>
              </a:spcAft>
            </a:pPr>
            <a:r>
              <a:rPr lang="en-GB" sz="2800" b="1" dirty="0" smtClean="0">
                <a:effectLst/>
              </a:rPr>
              <a:t>Organising material </a:t>
            </a:r>
          </a:p>
          <a:p>
            <a:pPr>
              <a:spcAft>
                <a:spcPts val="600"/>
              </a:spcAft>
            </a:pPr>
            <a:r>
              <a:rPr lang="en-GB" sz="2800" b="1" dirty="0" smtClean="0">
                <a:effectLst/>
              </a:rPr>
              <a:t>Time management </a:t>
            </a:r>
          </a:p>
          <a:p>
            <a:pPr>
              <a:spcAft>
                <a:spcPts val="600"/>
              </a:spcAft>
            </a:pPr>
            <a:r>
              <a:rPr lang="en-GB" sz="2800" b="1" dirty="0" smtClean="0">
                <a:effectLst/>
              </a:rPr>
              <a:t>Writing essays, reports, dissertation</a:t>
            </a:r>
          </a:p>
          <a:p>
            <a:pPr>
              <a:spcAft>
                <a:spcPts val="600"/>
              </a:spcAft>
            </a:pPr>
            <a:r>
              <a:rPr lang="en-GB" sz="2800" b="1" dirty="0" smtClean="0">
                <a:effectLst/>
              </a:rPr>
              <a:t>Contributing to seminars </a:t>
            </a:r>
          </a:p>
          <a:p>
            <a:pPr>
              <a:spcAft>
                <a:spcPts val="600"/>
              </a:spcAft>
            </a:pPr>
            <a:r>
              <a:rPr lang="en-GB" sz="2800" b="1" dirty="0" smtClean="0">
                <a:effectLst/>
              </a:rPr>
              <a:t>Revision and exams</a:t>
            </a:r>
          </a:p>
        </p:txBody>
      </p:sp>
      <p:pic>
        <p:nvPicPr>
          <p:cNvPr id="21510" name="Picture 6" descr="C:\Users\Stella\AppData\Local\Microsoft\Windows\Temporary Internet Files\Content.IE5\QMG83DBM\Quill_and_In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04864"/>
            <a:ext cx="3145536" cy="339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16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4254"/>
            <a:ext cx="8229600" cy="1084982"/>
          </a:xfrm>
        </p:spPr>
        <p:txBody>
          <a:bodyPr/>
          <a:lstStyle/>
          <a:p>
            <a:pPr algn="l"/>
            <a:r>
              <a:rPr lang="en-GB" b="1" dirty="0" smtClean="0">
                <a:solidFill>
                  <a:srgbClr val="FFFF99"/>
                </a:solidFill>
                <a:effectLst/>
              </a:rPr>
              <a:t>Expect students to ‘engage’ </a:t>
            </a:r>
            <a:endParaRPr lang="en-GB" b="1" dirty="0">
              <a:solidFill>
                <a:srgbClr val="FFFF99"/>
              </a:solidFill>
              <a:effectLst/>
            </a:endParaRPr>
          </a:p>
        </p:txBody>
      </p:sp>
      <p:sp>
        <p:nvSpPr>
          <p:cNvPr id="3" name="Content Placeholder 2"/>
          <p:cNvSpPr>
            <a:spLocks noGrp="1"/>
          </p:cNvSpPr>
          <p:nvPr>
            <p:ph sz="half" idx="1"/>
          </p:nvPr>
        </p:nvSpPr>
        <p:spPr>
          <a:xfrm>
            <a:off x="179512" y="1124744"/>
            <a:ext cx="5328592" cy="4896544"/>
          </a:xfrm>
        </p:spPr>
        <p:txBody>
          <a:bodyPr/>
          <a:lstStyle/>
          <a:p>
            <a:pPr>
              <a:spcAft>
                <a:spcPts val="600"/>
              </a:spcAft>
            </a:pPr>
            <a:r>
              <a:rPr lang="en-GB" sz="2800" b="1" dirty="0" smtClean="0">
                <a:effectLst/>
              </a:rPr>
              <a:t>Cognitively - in their learning, in compound assignments, in making and doing things</a:t>
            </a:r>
          </a:p>
          <a:p>
            <a:pPr>
              <a:spcAft>
                <a:spcPts val="600"/>
              </a:spcAft>
            </a:pPr>
            <a:r>
              <a:rPr lang="en-GB" sz="2800" b="1" dirty="0">
                <a:effectLst/>
              </a:rPr>
              <a:t>In co-curricular activities</a:t>
            </a:r>
          </a:p>
          <a:p>
            <a:pPr>
              <a:spcAft>
                <a:spcPts val="600"/>
              </a:spcAft>
            </a:pPr>
            <a:r>
              <a:rPr lang="en-GB" sz="2800" b="1" dirty="0">
                <a:effectLst/>
              </a:rPr>
              <a:t>In research</a:t>
            </a:r>
          </a:p>
          <a:p>
            <a:pPr>
              <a:spcAft>
                <a:spcPts val="600"/>
              </a:spcAft>
            </a:pPr>
            <a:r>
              <a:rPr lang="en-GB" sz="2800" b="1" dirty="0" smtClean="0">
                <a:effectLst/>
              </a:rPr>
              <a:t>In the design of learning</a:t>
            </a:r>
          </a:p>
          <a:p>
            <a:pPr>
              <a:spcAft>
                <a:spcPts val="600"/>
              </a:spcAft>
            </a:pPr>
            <a:r>
              <a:rPr lang="en-GB" sz="2800" b="1" dirty="0" smtClean="0">
                <a:effectLst/>
              </a:rPr>
              <a:t>As partners – with rights    &amp; responsibilities and in deliberative structures</a:t>
            </a:r>
          </a:p>
          <a:p>
            <a:pPr marL="0" indent="0">
              <a:buNone/>
            </a:pPr>
            <a:endParaRPr lang="en-GB" sz="2400" dirty="0">
              <a:effectLst/>
            </a:endParaRPr>
          </a:p>
        </p:txBody>
      </p:sp>
      <p:pic>
        <p:nvPicPr>
          <p:cNvPr id="22539" name="Picture 11" descr="C:\Users\Stella\AppData\Local\Microsoft\Windows\Temporary Internet Files\Content.IE5\QMG83DBM\essay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90665">
            <a:off x="6372200" y="1147092"/>
            <a:ext cx="2160240" cy="27859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Stella\AppData\Local\Microsoft\Windows\Temporary Internet Files\Content.IE5\QMG83DBM\5425454169_42b2becb48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5398">
            <a:off x="5162917" y="3357816"/>
            <a:ext cx="3657554" cy="291149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57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277813"/>
            <a:ext cx="9001000" cy="1139825"/>
          </a:xfrm>
        </p:spPr>
        <p:txBody>
          <a:bodyPr>
            <a:normAutofit fontScale="90000"/>
          </a:bodyPr>
          <a:lstStyle/>
          <a:p>
            <a:pPr algn="l"/>
            <a:r>
              <a:rPr lang="en-US" b="1" dirty="0" smtClean="0">
                <a:solidFill>
                  <a:srgbClr val="FFFFCC"/>
                </a:solidFill>
                <a:effectLst/>
              </a:rPr>
              <a:t>What skills do employers seek in graduates</a:t>
            </a:r>
            <a:r>
              <a:rPr lang="en-US" b="1" dirty="0">
                <a:solidFill>
                  <a:srgbClr val="FFFFCC"/>
                </a:solidFill>
                <a:effectLst/>
              </a:rPr>
              <a:t>? ‘Future Fit’(CBI 2009</a:t>
            </a:r>
            <a:r>
              <a:rPr lang="en-US" b="1" dirty="0" smtClean="0">
                <a:solidFill>
                  <a:srgbClr val="FFFFCC"/>
                </a:solidFill>
                <a:effectLst/>
              </a:rPr>
              <a:t>)  </a:t>
            </a:r>
            <a:endParaRPr lang="en-US" dirty="0"/>
          </a:p>
        </p:txBody>
      </p:sp>
      <p:sp>
        <p:nvSpPr>
          <p:cNvPr id="5" name="Content Placeholder 4"/>
          <p:cNvSpPr>
            <a:spLocks noGrp="1"/>
          </p:cNvSpPr>
          <p:nvPr>
            <p:ph idx="1"/>
          </p:nvPr>
        </p:nvSpPr>
        <p:spPr>
          <a:xfrm>
            <a:off x="179512" y="1600200"/>
            <a:ext cx="8784976" cy="4530725"/>
          </a:xfrm>
        </p:spPr>
        <p:txBody>
          <a:bodyPr/>
          <a:lstStyle/>
          <a:p>
            <a:pPr marL="0" indent="0">
              <a:buNone/>
            </a:pPr>
            <a:r>
              <a:rPr lang="en-US" sz="2600" b="1" dirty="0" smtClean="0">
                <a:solidFill>
                  <a:srgbClr val="FFFFCC"/>
                </a:solidFill>
                <a:effectLst/>
              </a:rPr>
              <a:t>Confederation </a:t>
            </a:r>
            <a:r>
              <a:rPr lang="en-US" sz="2600" b="1" dirty="0">
                <a:solidFill>
                  <a:srgbClr val="FFFFCC"/>
                </a:solidFill>
                <a:effectLst/>
              </a:rPr>
              <a:t>of British Industry </a:t>
            </a:r>
            <a:endParaRPr lang="en-US" sz="2600" b="1" dirty="0" smtClean="0">
              <a:solidFill>
                <a:srgbClr val="FFFFCC"/>
              </a:solidFill>
              <a:effectLst/>
            </a:endParaRPr>
          </a:p>
          <a:p>
            <a:r>
              <a:rPr lang="en-US" dirty="0" smtClean="0"/>
              <a:t>Self-management</a:t>
            </a:r>
          </a:p>
          <a:p>
            <a:r>
              <a:rPr lang="en-US" dirty="0" smtClean="0"/>
              <a:t>Awareness of business </a:t>
            </a:r>
            <a:r>
              <a:rPr lang="en-US" dirty="0"/>
              <a:t>&amp;</a:t>
            </a:r>
            <a:r>
              <a:rPr lang="en-US" dirty="0" smtClean="0"/>
              <a:t> customer issues</a:t>
            </a:r>
          </a:p>
          <a:p>
            <a:r>
              <a:rPr lang="en-US" dirty="0" smtClean="0"/>
              <a:t>Ability to work within a team</a:t>
            </a:r>
          </a:p>
          <a:p>
            <a:r>
              <a:rPr lang="en-US" dirty="0" smtClean="0"/>
              <a:t>Written communication </a:t>
            </a:r>
          </a:p>
          <a:p>
            <a:r>
              <a:rPr lang="en-US" dirty="0"/>
              <a:t>N</a:t>
            </a:r>
            <a:r>
              <a:rPr lang="en-US" dirty="0" smtClean="0"/>
              <a:t>umerical skills</a:t>
            </a:r>
          </a:p>
          <a:p>
            <a:r>
              <a:rPr lang="en-US" dirty="0" smtClean="0"/>
              <a:t>Ability to solve problems and generate solutions</a:t>
            </a:r>
            <a:endParaRPr lang="en-US" dirty="0"/>
          </a:p>
        </p:txBody>
      </p:sp>
    </p:spTree>
    <p:extLst>
      <p:ext uri="{BB962C8B-B14F-4D97-AF65-F5344CB8AC3E}">
        <p14:creationId xmlns:p14="http://schemas.microsoft.com/office/powerpoint/2010/main" val="3979900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lla\AppData\Local\Microsoft\Windows\Temporary Internet Files\Content.IE5\C2GR2EE0\MP90044223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288032"/>
            <a:ext cx="9786832" cy="717341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0" y="3717032"/>
            <a:ext cx="91440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a:lstStyle>
          <a:p>
            <a:pPr>
              <a:spcAft>
                <a:spcPts val="600"/>
              </a:spcAft>
            </a:pPr>
            <a:r>
              <a:rPr lang="en-GB" sz="3600" b="1" kern="0" dirty="0" smtClean="0">
                <a:effectLst/>
              </a:rPr>
              <a:t>Internationalisation</a:t>
            </a:r>
          </a:p>
          <a:p>
            <a:pPr>
              <a:spcAft>
                <a:spcPts val="600"/>
              </a:spcAft>
            </a:pPr>
            <a:r>
              <a:rPr lang="en-GB" sz="3600" b="1" kern="0" dirty="0" smtClean="0">
                <a:effectLst/>
              </a:rPr>
              <a:t>Mobility</a:t>
            </a:r>
            <a:endParaRPr lang="en-GB" sz="3600" b="1" kern="0" dirty="0">
              <a:effectLst/>
            </a:endParaRPr>
          </a:p>
          <a:p>
            <a:pPr>
              <a:spcAft>
                <a:spcPts val="600"/>
              </a:spcAft>
            </a:pPr>
            <a:r>
              <a:rPr lang="en-GB" sz="3600" b="1" dirty="0" smtClean="0">
                <a:effectLst/>
              </a:rPr>
              <a:t>‘Global issues’ </a:t>
            </a:r>
          </a:p>
          <a:p>
            <a:pPr>
              <a:spcAft>
                <a:spcPts val="600"/>
              </a:spcAft>
            </a:pPr>
            <a:r>
              <a:rPr lang="en-GB" sz="3600" b="1" kern="0" dirty="0" smtClean="0">
                <a:effectLst/>
              </a:rPr>
              <a:t>Cross-disciplinary &amp; trans-national </a:t>
            </a:r>
            <a:endParaRPr lang="en-GB" sz="3600" b="1" dirty="0">
              <a:effectLst/>
            </a:endParaRPr>
          </a:p>
          <a:p>
            <a:endParaRPr lang="en-GB" sz="3600" kern="0" dirty="0"/>
          </a:p>
        </p:txBody>
      </p:sp>
    </p:spTree>
    <p:extLst>
      <p:ext uri="{BB962C8B-B14F-4D97-AF65-F5344CB8AC3E}">
        <p14:creationId xmlns:p14="http://schemas.microsoft.com/office/powerpoint/2010/main" val="138135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44624"/>
            <a:ext cx="8352928" cy="1323439"/>
          </a:xfrm>
          <a:prstGeom prst="rect">
            <a:avLst/>
          </a:prstGeom>
        </p:spPr>
        <p:txBody>
          <a:bodyPr wrap="square">
            <a:spAutoFit/>
          </a:bodyPr>
          <a:lstStyle/>
          <a:p>
            <a:r>
              <a:rPr lang="en-GB" sz="4000" b="1" dirty="0">
                <a:solidFill>
                  <a:srgbClr val="FFFFCC"/>
                </a:solidFill>
              </a:rPr>
              <a:t>A wider variety of learning and teaching methods </a:t>
            </a:r>
            <a:endParaRPr lang="en-GB" sz="4000" dirty="0"/>
          </a:p>
        </p:txBody>
      </p:sp>
      <p:sp>
        <p:nvSpPr>
          <p:cNvPr id="5" name="Rectangle 4"/>
          <p:cNvSpPr/>
          <p:nvPr/>
        </p:nvSpPr>
        <p:spPr>
          <a:xfrm>
            <a:off x="107504" y="1340768"/>
            <a:ext cx="8784976" cy="5232202"/>
          </a:xfrm>
          <a:prstGeom prst="rect">
            <a:avLst/>
          </a:prstGeom>
        </p:spPr>
        <p:txBody>
          <a:bodyPr wrap="square">
            <a:spAutoFit/>
          </a:bodyPr>
          <a:lstStyle/>
          <a:p>
            <a:pPr indent="0">
              <a:spcBef>
                <a:spcPts val="0"/>
              </a:spcBef>
              <a:spcAft>
                <a:spcPts val="600"/>
              </a:spcAft>
              <a:buNone/>
            </a:pPr>
            <a:r>
              <a:rPr lang="en-GB" sz="3600" b="1" dirty="0">
                <a:solidFill>
                  <a:srgbClr val="CCFF33"/>
                </a:solidFill>
              </a:rPr>
              <a:t>Projects </a:t>
            </a:r>
            <a:r>
              <a:rPr lang="en-GB" sz="3600" b="1" dirty="0">
                <a:solidFill>
                  <a:srgbClr val="BDFFBD"/>
                </a:solidFill>
              </a:rPr>
              <a:t>Apps</a:t>
            </a:r>
            <a:r>
              <a:rPr lang="en-GB" sz="3600" b="1" dirty="0">
                <a:solidFill>
                  <a:srgbClr val="A7E8FF"/>
                </a:solidFill>
              </a:rPr>
              <a:t> </a:t>
            </a:r>
            <a:r>
              <a:rPr lang="en-GB" sz="4400" b="1" dirty="0">
                <a:solidFill>
                  <a:srgbClr val="FF69FF"/>
                </a:solidFill>
              </a:rPr>
              <a:t>Guest speakers</a:t>
            </a:r>
          </a:p>
          <a:p>
            <a:pPr>
              <a:spcAft>
                <a:spcPts val="600"/>
              </a:spcAft>
            </a:pPr>
            <a:r>
              <a:rPr lang="en-GB" sz="2800" b="1" dirty="0">
                <a:solidFill>
                  <a:srgbClr val="B9E8FF"/>
                </a:solidFill>
              </a:rPr>
              <a:t>Labs </a:t>
            </a:r>
            <a:r>
              <a:rPr lang="en-GB" sz="2800" b="1" dirty="0" smtClean="0">
                <a:solidFill>
                  <a:srgbClr val="B9E8FF"/>
                </a:solidFill>
              </a:rPr>
              <a:t>   </a:t>
            </a:r>
            <a:r>
              <a:rPr lang="en-GB" sz="2800" b="1" dirty="0" smtClean="0">
                <a:solidFill>
                  <a:srgbClr val="FFC000"/>
                </a:solidFill>
              </a:rPr>
              <a:t>lecture </a:t>
            </a:r>
            <a:r>
              <a:rPr lang="en-GB" sz="3600" b="1" dirty="0">
                <a:solidFill>
                  <a:srgbClr val="ECD9FF"/>
                </a:solidFill>
              </a:rPr>
              <a:t>flipped classroom </a:t>
            </a:r>
            <a:r>
              <a:rPr lang="en-GB" sz="2800" b="1" dirty="0">
                <a:solidFill>
                  <a:srgbClr val="BDFFBD"/>
                </a:solidFill>
              </a:rPr>
              <a:t>Groups </a:t>
            </a:r>
            <a:r>
              <a:rPr lang="en-GB" sz="4400" b="1" dirty="0">
                <a:solidFill>
                  <a:srgbClr val="E2FF8F"/>
                </a:solidFill>
              </a:rPr>
              <a:t>Reflective </a:t>
            </a:r>
            <a:r>
              <a:rPr lang="en-GB" sz="4400" b="1" dirty="0" smtClean="0">
                <a:solidFill>
                  <a:srgbClr val="E2FF8F"/>
                </a:solidFill>
              </a:rPr>
              <a:t>blogs </a:t>
            </a:r>
            <a:r>
              <a:rPr lang="en-GB" sz="2800" b="1" dirty="0">
                <a:solidFill>
                  <a:srgbClr val="C5C5FF"/>
                </a:solidFill>
              </a:rPr>
              <a:t>Peer learning  </a:t>
            </a:r>
            <a:r>
              <a:rPr lang="en-GB" sz="2800" b="1" dirty="0">
                <a:solidFill>
                  <a:srgbClr val="FFFF00"/>
                </a:solidFill>
              </a:rPr>
              <a:t>Field trips </a:t>
            </a:r>
            <a:r>
              <a:rPr lang="en-GB" sz="4800" b="1" dirty="0" smtClean="0">
                <a:solidFill>
                  <a:srgbClr val="81FFFF"/>
                </a:solidFill>
              </a:rPr>
              <a:t>Maker/fabricants</a:t>
            </a:r>
            <a:r>
              <a:rPr lang="en-GB" sz="2800" b="1" dirty="0" smtClean="0">
                <a:solidFill>
                  <a:srgbClr val="81FFFF"/>
                </a:solidFill>
              </a:rPr>
              <a:t>  </a:t>
            </a:r>
            <a:r>
              <a:rPr lang="en-GB" sz="3600" b="1" dirty="0" smtClean="0">
                <a:solidFill>
                  <a:srgbClr val="81FFBA"/>
                </a:solidFill>
              </a:rPr>
              <a:t>Enquiry-based </a:t>
            </a:r>
            <a:r>
              <a:rPr lang="en-GB" sz="2800" b="1" dirty="0" smtClean="0">
                <a:solidFill>
                  <a:srgbClr val="A7FFA7"/>
                </a:solidFill>
              </a:rPr>
              <a:t>Discussion board  </a:t>
            </a:r>
            <a:r>
              <a:rPr lang="en-GB" sz="4800" b="1" dirty="0" smtClean="0">
                <a:solidFill>
                  <a:srgbClr val="FFC000"/>
                </a:solidFill>
              </a:rPr>
              <a:t>Adaptive</a:t>
            </a:r>
            <a:r>
              <a:rPr lang="en-GB" sz="2800" b="1" dirty="0" smtClean="0">
                <a:solidFill>
                  <a:srgbClr val="A7FFA7"/>
                </a:solidFill>
              </a:rPr>
              <a:t>  </a:t>
            </a:r>
            <a:r>
              <a:rPr lang="en-GB" sz="2800" b="1" dirty="0" smtClean="0">
                <a:solidFill>
                  <a:srgbClr val="FFFF00"/>
                </a:solidFill>
              </a:rPr>
              <a:t>‘voting’ </a:t>
            </a:r>
            <a:r>
              <a:rPr lang="en-GB" sz="2800" b="1" dirty="0">
                <a:solidFill>
                  <a:schemeClr val="accent1">
                    <a:lumMod val="60000"/>
                    <a:lumOff val="40000"/>
                  </a:schemeClr>
                </a:solidFill>
              </a:rPr>
              <a:t>Studio </a:t>
            </a:r>
          </a:p>
          <a:p>
            <a:pPr>
              <a:spcAft>
                <a:spcPts val="600"/>
              </a:spcAft>
            </a:pPr>
            <a:r>
              <a:rPr lang="en-GB" sz="2800" b="1" dirty="0" smtClean="0">
                <a:solidFill>
                  <a:srgbClr val="D0FF4B"/>
                </a:solidFill>
              </a:rPr>
              <a:t>Online     </a:t>
            </a:r>
            <a:r>
              <a:rPr lang="en-GB" sz="2800" b="1" dirty="0" smtClean="0">
                <a:solidFill>
                  <a:srgbClr val="FF00FF"/>
                </a:solidFill>
              </a:rPr>
              <a:t>Independent </a:t>
            </a:r>
            <a:r>
              <a:rPr lang="en-GB" sz="2800" b="1" dirty="0">
                <a:solidFill>
                  <a:srgbClr val="FF00FF"/>
                </a:solidFill>
              </a:rPr>
              <a:t>study</a:t>
            </a:r>
            <a:r>
              <a:rPr lang="en-GB" sz="2800" b="1" dirty="0">
                <a:solidFill>
                  <a:srgbClr val="CC0044"/>
                </a:solidFill>
              </a:rPr>
              <a:t> </a:t>
            </a:r>
            <a:r>
              <a:rPr lang="en-GB" sz="2800" b="1" dirty="0">
                <a:solidFill>
                  <a:srgbClr val="ECD9FF"/>
                </a:solidFill>
              </a:rPr>
              <a:t>VLE</a:t>
            </a:r>
            <a:r>
              <a:rPr lang="en-GB" sz="2800" b="1" dirty="0">
                <a:solidFill>
                  <a:srgbClr val="FF0000"/>
                </a:solidFill>
              </a:rPr>
              <a:t> </a:t>
            </a:r>
            <a:r>
              <a:rPr lang="en-GB" sz="2800" b="1" dirty="0" smtClean="0">
                <a:solidFill>
                  <a:srgbClr val="FFABD5"/>
                </a:solidFill>
              </a:rPr>
              <a:t>Tutorials</a:t>
            </a:r>
            <a:r>
              <a:rPr lang="en-GB" sz="2800" b="1" dirty="0" smtClean="0">
                <a:solidFill>
                  <a:srgbClr val="CCECFF"/>
                </a:solidFill>
              </a:rPr>
              <a:t> </a:t>
            </a:r>
            <a:r>
              <a:rPr lang="en-GB" sz="2800" b="1" dirty="0" smtClean="0">
                <a:solidFill>
                  <a:srgbClr val="FFFF00"/>
                </a:solidFill>
              </a:rPr>
              <a:t> </a:t>
            </a:r>
            <a:r>
              <a:rPr lang="en-GB" sz="4000" b="1" dirty="0" smtClean="0">
                <a:solidFill>
                  <a:srgbClr val="FFE89F"/>
                </a:solidFill>
              </a:rPr>
              <a:t>Tablets</a:t>
            </a:r>
            <a:r>
              <a:rPr lang="en-GB" sz="4000" b="1" dirty="0" smtClean="0">
                <a:solidFill>
                  <a:srgbClr val="A7FFA7"/>
                </a:solidFill>
              </a:rPr>
              <a:t> </a:t>
            </a:r>
            <a:r>
              <a:rPr lang="en-GB" sz="4800" b="1" dirty="0" smtClean="0">
                <a:solidFill>
                  <a:srgbClr val="DDF0C8"/>
                </a:solidFill>
              </a:rPr>
              <a:t>Volunteering  </a:t>
            </a:r>
            <a:r>
              <a:rPr lang="en-GB" sz="2800" b="1" dirty="0" smtClean="0">
                <a:solidFill>
                  <a:srgbClr val="FF0000"/>
                </a:solidFill>
              </a:rPr>
              <a:t> </a:t>
            </a:r>
            <a:r>
              <a:rPr lang="en-GB" sz="4200" b="1" dirty="0">
                <a:solidFill>
                  <a:srgbClr val="BDD5FF"/>
                </a:solidFill>
              </a:rPr>
              <a:t>mobile</a:t>
            </a:r>
            <a:r>
              <a:rPr lang="en-GB" sz="4400" b="1" dirty="0">
                <a:solidFill>
                  <a:srgbClr val="BDD5FF"/>
                </a:solidFill>
              </a:rPr>
              <a:t> </a:t>
            </a:r>
            <a:r>
              <a:rPr lang="en-GB" sz="2800" b="1" dirty="0" smtClean="0">
                <a:solidFill>
                  <a:srgbClr val="D1F0FF"/>
                </a:solidFill>
              </a:rPr>
              <a:t>Industrial placements  </a:t>
            </a:r>
            <a:r>
              <a:rPr lang="en-GB" sz="2800" b="1" dirty="0">
                <a:solidFill>
                  <a:srgbClr val="D0FF4B"/>
                </a:solidFill>
              </a:rPr>
              <a:t>Clinical </a:t>
            </a:r>
            <a:r>
              <a:rPr lang="en-GB" sz="2800" b="1" dirty="0" smtClean="0">
                <a:solidFill>
                  <a:srgbClr val="D0FF4B"/>
                </a:solidFill>
              </a:rPr>
              <a:t>practice  </a:t>
            </a:r>
            <a:r>
              <a:rPr lang="en-GB" sz="2800" b="1" dirty="0" smtClean="0">
                <a:solidFill>
                  <a:srgbClr val="81FFBA"/>
                </a:solidFill>
              </a:rPr>
              <a:t>Seminars</a:t>
            </a:r>
            <a:endParaRPr lang="en-GB" dirty="0"/>
          </a:p>
        </p:txBody>
      </p:sp>
    </p:spTree>
    <p:extLst>
      <p:ext uri="{BB962C8B-B14F-4D97-AF65-F5344CB8AC3E}">
        <p14:creationId xmlns:p14="http://schemas.microsoft.com/office/powerpoint/2010/main" val="3514346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ChangeArrowheads="1"/>
          </p:cNvSpPr>
          <p:nvPr/>
        </p:nvSpPr>
        <p:spPr bwMode="auto">
          <a:xfrm>
            <a:off x="107504" y="1556792"/>
            <a:ext cx="2584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a:solidFill>
                  <a:srgbClr val="00F4EE"/>
                </a:solidFill>
                <a:latin typeface="Arial" charset="0"/>
                <a:cs typeface="Arial" charset="0"/>
              </a:rPr>
              <a:t>Wikis</a:t>
            </a:r>
            <a:r>
              <a:rPr lang="en-GB" altLang="en-US" sz="3600" dirty="0">
                <a:solidFill>
                  <a:srgbClr val="5FE8D6"/>
                </a:solidFill>
                <a:latin typeface="Arial" charset="0"/>
                <a:cs typeface="Arial" charset="0"/>
              </a:rPr>
              <a:t> </a:t>
            </a:r>
          </a:p>
        </p:txBody>
      </p:sp>
      <p:sp>
        <p:nvSpPr>
          <p:cNvPr id="16388" name="Rectangle 4"/>
          <p:cNvSpPr>
            <a:spLocks noChangeArrowheads="1"/>
          </p:cNvSpPr>
          <p:nvPr/>
        </p:nvSpPr>
        <p:spPr bwMode="auto">
          <a:xfrm>
            <a:off x="1403474" y="1340768"/>
            <a:ext cx="52567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dirty="0">
                <a:solidFill>
                  <a:srgbClr val="FFFFFF"/>
                </a:solidFill>
              </a:rPr>
              <a:t> </a:t>
            </a:r>
            <a:r>
              <a:rPr lang="en-GB" altLang="en-US" sz="4800" dirty="0" smtClean="0">
                <a:solidFill>
                  <a:srgbClr val="FF6DFF"/>
                </a:solidFill>
                <a:latin typeface="+mj-lt"/>
              </a:rPr>
              <a:t>Live client brief </a:t>
            </a:r>
            <a:endParaRPr lang="en-GB" altLang="en-US" sz="4800" dirty="0">
              <a:solidFill>
                <a:srgbClr val="FF6DFF"/>
              </a:solidFill>
              <a:latin typeface="+mj-lt"/>
            </a:endParaRPr>
          </a:p>
        </p:txBody>
      </p:sp>
      <p:sp>
        <p:nvSpPr>
          <p:cNvPr id="16389" name="Rectangle 5"/>
          <p:cNvSpPr>
            <a:spLocks noChangeArrowheads="1"/>
          </p:cNvSpPr>
          <p:nvPr/>
        </p:nvSpPr>
        <p:spPr bwMode="auto">
          <a:xfrm>
            <a:off x="5436096" y="2434511"/>
            <a:ext cx="33839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algn="ctr" eaLnBrk="1" hangingPunct="1"/>
            <a:r>
              <a:rPr lang="en-GB" altLang="en-US" sz="2800" dirty="0">
                <a:solidFill>
                  <a:srgbClr val="FFFF00"/>
                </a:solidFill>
                <a:latin typeface="Arial" charset="0"/>
                <a:cs typeface="Arial" charset="0"/>
              </a:rPr>
              <a:t>Contributions to discussion boards </a:t>
            </a:r>
          </a:p>
        </p:txBody>
      </p:sp>
      <p:sp>
        <p:nvSpPr>
          <p:cNvPr id="16390" name="Rectangle 6"/>
          <p:cNvSpPr>
            <a:spLocks noChangeArrowheads="1"/>
          </p:cNvSpPr>
          <p:nvPr/>
        </p:nvSpPr>
        <p:spPr bwMode="auto">
          <a:xfrm>
            <a:off x="6840537" y="5013176"/>
            <a:ext cx="2339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a:t>Reports</a:t>
            </a:r>
          </a:p>
        </p:txBody>
      </p:sp>
      <p:sp>
        <p:nvSpPr>
          <p:cNvPr id="10" name="Rectangle 9"/>
          <p:cNvSpPr/>
          <p:nvPr/>
        </p:nvSpPr>
        <p:spPr>
          <a:xfrm>
            <a:off x="363873" y="2132856"/>
            <a:ext cx="2551943" cy="523220"/>
          </a:xfrm>
          <a:prstGeom prst="rect">
            <a:avLst/>
          </a:prstGeom>
        </p:spPr>
        <p:txBody>
          <a:bodyPr wrap="square">
            <a:spAutoFit/>
          </a:bodyPr>
          <a:lstStyle/>
          <a:p>
            <a:pPr>
              <a:defRPr/>
            </a:pPr>
            <a:r>
              <a:rPr lang="en-GB" sz="2800" b="1" dirty="0" smtClean="0">
                <a:solidFill>
                  <a:srgbClr val="BDFFBD"/>
                </a:solidFill>
                <a:effectLst>
                  <a:outerShdw blurRad="38100" dist="38100" dir="2700000" algn="tl">
                    <a:srgbClr val="000000">
                      <a:alpha val="43137"/>
                    </a:srgbClr>
                  </a:outerShdw>
                </a:effectLst>
                <a:latin typeface="Arial" pitchFamily="34" charset="0"/>
                <a:cs typeface="Arial" pitchFamily="34" charset="0"/>
              </a:rPr>
              <a:t>Essays</a:t>
            </a:r>
            <a:endParaRPr lang="en-GB" sz="2800" b="1" dirty="0">
              <a:solidFill>
                <a:srgbClr val="BDFFBD"/>
              </a:solidFill>
              <a:effectLst>
                <a:outerShdw blurRad="38100" dist="38100" dir="2700000" algn="tl">
                  <a:srgbClr val="000000">
                    <a:alpha val="43137"/>
                  </a:srgbClr>
                </a:outerShdw>
              </a:effectLst>
              <a:latin typeface="Arial" pitchFamily="34" charset="0"/>
              <a:cs typeface="Arial" pitchFamily="34" charset="0"/>
            </a:endParaRPr>
          </a:p>
        </p:txBody>
      </p:sp>
      <p:sp>
        <p:nvSpPr>
          <p:cNvPr id="16393" name="TextBox 3"/>
          <p:cNvSpPr txBox="1">
            <a:spLocks noChangeArrowheads="1"/>
          </p:cNvSpPr>
          <p:nvPr/>
        </p:nvSpPr>
        <p:spPr bwMode="auto">
          <a:xfrm>
            <a:off x="6372225" y="3284984"/>
            <a:ext cx="266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4400" dirty="0">
                <a:solidFill>
                  <a:srgbClr val="FF9933"/>
                </a:solidFill>
                <a:latin typeface="+mn-lt"/>
              </a:rPr>
              <a:t>Posters</a:t>
            </a:r>
          </a:p>
        </p:txBody>
      </p:sp>
      <p:sp>
        <p:nvSpPr>
          <p:cNvPr id="16394" name="TextBox 8"/>
          <p:cNvSpPr txBox="1">
            <a:spLocks noChangeArrowheads="1"/>
          </p:cNvSpPr>
          <p:nvPr/>
        </p:nvSpPr>
        <p:spPr bwMode="auto">
          <a:xfrm>
            <a:off x="2124075" y="2060848"/>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4400" dirty="0">
                <a:solidFill>
                  <a:srgbClr val="00B0F0"/>
                </a:solidFill>
              </a:rPr>
              <a:t>Quizzes</a:t>
            </a:r>
          </a:p>
        </p:txBody>
      </p:sp>
      <p:sp>
        <p:nvSpPr>
          <p:cNvPr id="11" name="TextBox 10"/>
          <p:cNvSpPr txBox="1"/>
          <p:nvPr/>
        </p:nvSpPr>
        <p:spPr>
          <a:xfrm>
            <a:off x="2700313" y="2636912"/>
            <a:ext cx="3239319" cy="584775"/>
          </a:xfrm>
          <a:prstGeom prst="rect">
            <a:avLst/>
          </a:prstGeom>
          <a:noFill/>
        </p:spPr>
        <p:txBody>
          <a:bodyPr wrap="square">
            <a:spAutoFit/>
          </a:bodyPr>
          <a:lstStyle/>
          <a:p>
            <a:pPr>
              <a:defRPr/>
            </a:pPr>
            <a:r>
              <a:rPr lang="en-GB" sz="3200" b="1" dirty="0" smtClean="0">
                <a:solidFill>
                  <a:srgbClr val="81FFBA"/>
                </a:solidFill>
                <a:latin typeface="Arial Black" panose="020B0A04020102020204" pitchFamily="34" charset="0"/>
              </a:rPr>
              <a:t>Solo project </a:t>
            </a:r>
            <a:endParaRPr lang="en-GB" sz="3200" b="1" dirty="0">
              <a:solidFill>
                <a:srgbClr val="81FFBA"/>
              </a:solidFill>
              <a:latin typeface="Arial Black" panose="020B0A04020102020204" pitchFamily="34" charset="0"/>
            </a:endParaRPr>
          </a:p>
        </p:txBody>
      </p:sp>
      <p:sp>
        <p:nvSpPr>
          <p:cNvPr id="16396" name="Rectangle 11"/>
          <p:cNvSpPr>
            <a:spLocks noChangeArrowheads="1"/>
          </p:cNvSpPr>
          <p:nvPr/>
        </p:nvSpPr>
        <p:spPr bwMode="auto">
          <a:xfrm>
            <a:off x="250825" y="4511080"/>
            <a:ext cx="532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a:solidFill>
                  <a:srgbClr val="FFFF00"/>
                </a:solidFill>
                <a:latin typeface="Arial" charset="0"/>
                <a:cs typeface="Arial" charset="0"/>
              </a:rPr>
              <a:t>Collaborative projects </a:t>
            </a:r>
          </a:p>
        </p:txBody>
      </p:sp>
      <p:sp>
        <p:nvSpPr>
          <p:cNvPr id="16397" name="Rectangle 12"/>
          <p:cNvSpPr>
            <a:spLocks noChangeArrowheads="1"/>
          </p:cNvSpPr>
          <p:nvPr/>
        </p:nvSpPr>
        <p:spPr bwMode="auto">
          <a:xfrm>
            <a:off x="1835696" y="5467871"/>
            <a:ext cx="21515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4400" dirty="0" smtClean="0">
                <a:solidFill>
                  <a:srgbClr val="FF0000"/>
                </a:solidFill>
              </a:rPr>
              <a:t>Survey </a:t>
            </a:r>
            <a:endParaRPr lang="en-GB" altLang="en-US" sz="3600" dirty="0">
              <a:solidFill>
                <a:srgbClr val="FF0000"/>
              </a:solidFill>
              <a:latin typeface="Arial" charset="0"/>
              <a:cs typeface="Arial" charset="0"/>
            </a:endParaRPr>
          </a:p>
        </p:txBody>
      </p:sp>
      <p:sp>
        <p:nvSpPr>
          <p:cNvPr id="16398" name="Rectangle 13"/>
          <p:cNvSpPr>
            <a:spLocks noChangeArrowheads="1"/>
          </p:cNvSpPr>
          <p:nvPr/>
        </p:nvSpPr>
        <p:spPr bwMode="auto">
          <a:xfrm>
            <a:off x="107950" y="3140968"/>
            <a:ext cx="3219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dirty="0" smtClean="0">
                <a:solidFill>
                  <a:srgbClr val="FFFFFF"/>
                </a:solidFill>
              </a:rPr>
              <a:t> </a:t>
            </a:r>
            <a:r>
              <a:rPr lang="en-GB" altLang="en-US" sz="4000" dirty="0" smtClean="0">
                <a:solidFill>
                  <a:srgbClr val="FF97CB"/>
                </a:solidFill>
              </a:rPr>
              <a:t>Mini-drama</a:t>
            </a:r>
            <a:endParaRPr lang="en-GB" altLang="en-US" sz="4000" dirty="0">
              <a:solidFill>
                <a:srgbClr val="FF97CB"/>
              </a:solidFill>
            </a:endParaRPr>
          </a:p>
        </p:txBody>
      </p:sp>
      <p:sp>
        <p:nvSpPr>
          <p:cNvPr id="16399" name="Rectangle 14"/>
          <p:cNvSpPr>
            <a:spLocks noChangeArrowheads="1"/>
          </p:cNvSpPr>
          <p:nvPr/>
        </p:nvSpPr>
        <p:spPr bwMode="auto">
          <a:xfrm>
            <a:off x="251520" y="5004465"/>
            <a:ext cx="3875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200" dirty="0">
                <a:solidFill>
                  <a:srgbClr val="99FF33"/>
                </a:solidFill>
              </a:rPr>
              <a:t>Simulations </a:t>
            </a:r>
          </a:p>
        </p:txBody>
      </p:sp>
      <p:sp>
        <p:nvSpPr>
          <p:cNvPr id="16" name="Rectangle 15"/>
          <p:cNvSpPr/>
          <p:nvPr/>
        </p:nvSpPr>
        <p:spPr>
          <a:xfrm>
            <a:off x="179388" y="5323855"/>
            <a:ext cx="1774653" cy="769441"/>
          </a:xfrm>
          <a:prstGeom prst="rect">
            <a:avLst/>
          </a:prstGeom>
        </p:spPr>
        <p:txBody>
          <a:bodyPr wrap="none">
            <a:spAutoFit/>
          </a:bodyPr>
          <a:lstStyle/>
          <a:p>
            <a:pPr>
              <a:defRPr/>
            </a:pPr>
            <a:r>
              <a:rPr lang="en-GB" sz="4400" b="1" dirty="0" smtClean="0">
                <a:solidFill>
                  <a:schemeClr val="accent5">
                    <a:lumMod val="20000"/>
                    <a:lumOff val="80000"/>
                  </a:schemeClr>
                </a:solidFill>
                <a:effectLst>
                  <a:outerShdw blurRad="38100" dist="38100" dir="2700000" algn="tl">
                    <a:srgbClr val="000000">
                      <a:alpha val="43137"/>
                    </a:srgbClr>
                  </a:outerShdw>
                </a:effectLst>
                <a:latin typeface="Arial" pitchFamily="34" charset="0"/>
                <a:cs typeface="Arial" pitchFamily="34" charset="0"/>
              </a:rPr>
              <a:t>Tests</a:t>
            </a:r>
            <a:r>
              <a:rPr lang="en-GB" sz="44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 </a:t>
            </a:r>
            <a:endParaRPr lang="en-GB" sz="54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6010845" y="5589240"/>
            <a:ext cx="3025651" cy="769441"/>
          </a:xfrm>
          <a:prstGeom prst="rect">
            <a:avLst/>
          </a:prstGeom>
          <a:noFill/>
        </p:spPr>
        <p:txBody>
          <a:bodyPr wrap="square">
            <a:spAutoFit/>
          </a:bodyPr>
          <a:lstStyle/>
          <a:p>
            <a:pPr>
              <a:defRPr/>
            </a:pPr>
            <a:r>
              <a:rPr lang="en-GB" sz="4400" b="1" dirty="0">
                <a:solidFill>
                  <a:srgbClr val="FF99FF"/>
                </a:solidFill>
              </a:rPr>
              <a:t>Reflection</a:t>
            </a:r>
          </a:p>
        </p:txBody>
      </p:sp>
      <p:sp>
        <p:nvSpPr>
          <p:cNvPr id="16402" name="Rectangle 17"/>
          <p:cNvSpPr>
            <a:spLocks noChangeArrowheads="1"/>
          </p:cNvSpPr>
          <p:nvPr/>
        </p:nvSpPr>
        <p:spPr bwMode="auto">
          <a:xfrm>
            <a:off x="467544" y="6093296"/>
            <a:ext cx="35283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algn="ctr" eaLnBrk="1" hangingPunct="1"/>
            <a:r>
              <a:rPr lang="en-GB" altLang="en-US" sz="3600" dirty="0" smtClean="0">
                <a:solidFill>
                  <a:srgbClr val="5FE8D6"/>
                </a:solidFill>
                <a:latin typeface="Arial" charset="0"/>
                <a:cs typeface="Arial" charset="0"/>
              </a:rPr>
              <a:t>Film review </a:t>
            </a:r>
            <a:endParaRPr lang="en-GB" altLang="en-US" sz="3600" dirty="0">
              <a:solidFill>
                <a:srgbClr val="5FE8D6"/>
              </a:solidFill>
              <a:latin typeface="Arial" charset="0"/>
              <a:cs typeface="Arial" charset="0"/>
            </a:endParaRPr>
          </a:p>
        </p:txBody>
      </p:sp>
      <p:sp>
        <p:nvSpPr>
          <p:cNvPr id="16403" name="Rectangle 18"/>
          <p:cNvSpPr>
            <a:spLocks noChangeArrowheads="1"/>
          </p:cNvSpPr>
          <p:nvPr/>
        </p:nvSpPr>
        <p:spPr bwMode="auto">
          <a:xfrm>
            <a:off x="5630291" y="4398937"/>
            <a:ext cx="3478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dirty="0">
                <a:solidFill>
                  <a:srgbClr val="FFFFFF"/>
                </a:solidFill>
              </a:rPr>
              <a:t> </a:t>
            </a:r>
            <a:r>
              <a:rPr lang="en-GB" altLang="en-US" sz="3600" dirty="0">
                <a:solidFill>
                  <a:srgbClr val="65D7FF"/>
                </a:solidFill>
                <a:latin typeface="+mn-lt"/>
              </a:rPr>
              <a:t>Presentations</a:t>
            </a:r>
            <a:r>
              <a:rPr lang="en-GB" altLang="en-US" sz="4800" dirty="0">
                <a:solidFill>
                  <a:srgbClr val="65D7FF"/>
                </a:solidFill>
                <a:latin typeface="+mn-lt"/>
              </a:rPr>
              <a:t> </a:t>
            </a:r>
          </a:p>
        </p:txBody>
      </p:sp>
      <p:sp>
        <p:nvSpPr>
          <p:cNvPr id="20" name="Title 1"/>
          <p:cNvSpPr txBox="1">
            <a:spLocks/>
          </p:cNvSpPr>
          <p:nvPr/>
        </p:nvSpPr>
        <p:spPr>
          <a:xfrm>
            <a:off x="251520" y="-5681"/>
            <a:ext cx="8429114" cy="1484367"/>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1" dirty="0" smtClean="0">
                <a:solidFill>
                  <a:srgbClr val="FFFF99"/>
                </a:solidFill>
                <a:effectLst/>
              </a:rPr>
              <a:t>Engaged in a range of assignments and assessment</a:t>
            </a:r>
            <a:endParaRPr lang="en-GB" sz="4400" b="1" dirty="0">
              <a:solidFill>
                <a:srgbClr val="FFFF99"/>
              </a:solidFill>
              <a:effectLst/>
            </a:endParaRPr>
          </a:p>
        </p:txBody>
      </p:sp>
      <p:sp>
        <p:nvSpPr>
          <p:cNvPr id="21" name="TextBox 20"/>
          <p:cNvSpPr txBox="1"/>
          <p:nvPr/>
        </p:nvSpPr>
        <p:spPr>
          <a:xfrm>
            <a:off x="2699792" y="5004465"/>
            <a:ext cx="4313615" cy="584775"/>
          </a:xfrm>
          <a:prstGeom prst="rect">
            <a:avLst/>
          </a:prstGeom>
          <a:noFill/>
        </p:spPr>
        <p:txBody>
          <a:bodyPr wrap="square">
            <a:spAutoFit/>
          </a:bodyPr>
          <a:lstStyle/>
          <a:p>
            <a:pPr algn="ctr">
              <a:defRPr/>
            </a:pPr>
            <a:r>
              <a:rPr lang="en-GB" sz="3200" dirty="0" smtClean="0">
                <a:solidFill>
                  <a:srgbClr val="FFC000"/>
                </a:solidFill>
                <a:latin typeface="Aharoni" panose="02010803020104030203" pitchFamily="2" charset="-79"/>
                <a:cs typeface="Aharoni" panose="02010803020104030203" pitchFamily="2" charset="-79"/>
              </a:rPr>
              <a:t>Analyse online video </a:t>
            </a:r>
            <a:endParaRPr lang="en-GB" sz="3200" dirty="0">
              <a:solidFill>
                <a:srgbClr val="FFC000"/>
              </a:solidFill>
              <a:latin typeface="Aharoni" panose="02010803020104030203" pitchFamily="2" charset="-79"/>
              <a:cs typeface="Aharoni" panose="02010803020104030203" pitchFamily="2" charset="-79"/>
            </a:endParaRPr>
          </a:p>
        </p:txBody>
      </p:sp>
      <p:sp>
        <p:nvSpPr>
          <p:cNvPr id="22" name="Rectangle 7"/>
          <p:cNvSpPr>
            <a:spLocks noChangeArrowheads="1"/>
          </p:cNvSpPr>
          <p:nvPr/>
        </p:nvSpPr>
        <p:spPr bwMode="auto">
          <a:xfrm>
            <a:off x="107504" y="2636912"/>
            <a:ext cx="33857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200" dirty="0" smtClean="0">
                <a:solidFill>
                  <a:srgbClr val="FFCC66"/>
                </a:solidFill>
              </a:rPr>
              <a:t>Book review </a:t>
            </a:r>
            <a:endParaRPr lang="en-GB" altLang="en-US" sz="3200" dirty="0">
              <a:solidFill>
                <a:srgbClr val="FFCC66"/>
              </a:solidFill>
            </a:endParaRPr>
          </a:p>
        </p:txBody>
      </p:sp>
      <p:sp>
        <p:nvSpPr>
          <p:cNvPr id="23" name="Rectangle 7"/>
          <p:cNvSpPr>
            <a:spLocks noChangeArrowheads="1"/>
          </p:cNvSpPr>
          <p:nvPr/>
        </p:nvSpPr>
        <p:spPr bwMode="auto">
          <a:xfrm>
            <a:off x="6234004" y="1486525"/>
            <a:ext cx="33785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smtClean="0">
                <a:solidFill>
                  <a:srgbClr val="D889FF"/>
                </a:solidFill>
              </a:rPr>
              <a:t>App Review </a:t>
            </a:r>
            <a:endParaRPr lang="en-GB" altLang="en-US" sz="3600" dirty="0">
              <a:solidFill>
                <a:srgbClr val="D889FF"/>
              </a:solidFill>
            </a:endParaRPr>
          </a:p>
        </p:txBody>
      </p:sp>
      <p:sp>
        <p:nvSpPr>
          <p:cNvPr id="24" name="Rectangle 23"/>
          <p:cNvSpPr/>
          <p:nvPr/>
        </p:nvSpPr>
        <p:spPr>
          <a:xfrm>
            <a:off x="6741173" y="4006805"/>
            <a:ext cx="3231427" cy="646331"/>
          </a:xfrm>
          <a:prstGeom prst="rect">
            <a:avLst/>
          </a:prstGeom>
        </p:spPr>
        <p:txBody>
          <a:bodyPr wrap="square">
            <a:spAutoFit/>
          </a:bodyPr>
          <a:lstStyle/>
          <a:p>
            <a:pPr>
              <a:defRPr/>
            </a:pPr>
            <a:r>
              <a:rPr lang="en-GB" sz="3600"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Magazine </a:t>
            </a:r>
            <a:r>
              <a:rPr lang="en-GB" sz="3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GB"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Rectangle 12"/>
          <p:cNvSpPr>
            <a:spLocks noChangeArrowheads="1"/>
          </p:cNvSpPr>
          <p:nvPr/>
        </p:nvSpPr>
        <p:spPr bwMode="auto">
          <a:xfrm>
            <a:off x="3779912" y="6093296"/>
            <a:ext cx="34451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3600" dirty="0" smtClean="0">
                <a:solidFill>
                  <a:srgbClr val="FF00FF"/>
                </a:solidFill>
                <a:latin typeface="+mj-lt"/>
                <a:cs typeface="Kalinga" panose="020B0502040204020203" pitchFamily="34" charset="0"/>
              </a:rPr>
              <a:t>Group E-book </a:t>
            </a:r>
            <a:endParaRPr lang="en-GB" altLang="en-US" sz="3600" dirty="0">
              <a:solidFill>
                <a:srgbClr val="FF00FF"/>
              </a:solidFill>
              <a:latin typeface="+mj-lt"/>
              <a:cs typeface="Kalinga" panose="020B0502040204020203" pitchFamily="34" charset="0"/>
            </a:endParaRPr>
          </a:p>
        </p:txBody>
      </p:sp>
      <p:sp>
        <p:nvSpPr>
          <p:cNvPr id="26" name="Rectangle 7"/>
          <p:cNvSpPr>
            <a:spLocks noChangeArrowheads="1"/>
          </p:cNvSpPr>
          <p:nvPr/>
        </p:nvSpPr>
        <p:spPr bwMode="auto">
          <a:xfrm>
            <a:off x="4139952" y="5601434"/>
            <a:ext cx="2233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sz="4000" dirty="0">
                <a:solidFill>
                  <a:srgbClr val="CCFF33"/>
                </a:solidFill>
              </a:rPr>
              <a:t>Blogs </a:t>
            </a:r>
          </a:p>
        </p:txBody>
      </p:sp>
      <p:sp>
        <p:nvSpPr>
          <p:cNvPr id="27" name="TextBox 26"/>
          <p:cNvSpPr txBox="1"/>
          <p:nvPr/>
        </p:nvSpPr>
        <p:spPr>
          <a:xfrm>
            <a:off x="3422228" y="3212976"/>
            <a:ext cx="3093988" cy="584775"/>
          </a:xfrm>
          <a:prstGeom prst="rect">
            <a:avLst/>
          </a:prstGeom>
          <a:noFill/>
        </p:spPr>
        <p:txBody>
          <a:bodyPr wrap="square">
            <a:spAutoFit/>
          </a:bodyPr>
          <a:lstStyle/>
          <a:p>
            <a:pPr>
              <a:defRPr/>
            </a:pPr>
            <a:r>
              <a:rPr lang="en-GB" sz="3200" b="1" dirty="0" smtClean="0">
                <a:solidFill>
                  <a:srgbClr val="FF0000"/>
                </a:solidFill>
                <a:latin typeface="Arial Black" panose="020B0A04020102020204" pitchFamily="34" charset="0"/>
              </a:rPr>
              <a:t>Storyboard</a:t>
            </a:r>
            <a:endParaRPr lang="en-GB" sz="3200" b="1" dirty="0">
              <a:solidFill>
                <a:srgbClr val="FF0000"/>
              </a:solidFill>
              <a:latin typeface="Arial Black" panose="020B0A04020102020204" pitchFamily="34" charset="0"/>
            </a:endParaRPr>
          </a:p>
        </p:txBody>
      </p:sp>
      <p:sp>
        <p:nvSpPr>
          <p:cNvPr id="28" name="TextBox 27"/>
          <p:cNvSpPr txBox="1"/>
          <p:nvPr/>
        </p:nvSpPr>
        <p:spPr>
          <a:xfrm>
            <a:off x="4644008" y="1908121"/>
            <a:ext cx="4680520" cy="769441"/>
          </a:xfrm>
          <a:prstGeom prst="rect">
            <a:avLst/>
          </a:prstGeom>
          <a:noFill/>
        </p:spPr>
        <p:txBody>
          <a:bodyPr wrap="square">
            <a:spAutoFit/>
          </a:bodyPr>
          <a:lstStyle/>
          <a:p>
            <a:pPr>
              <a:defRPr/>
            </a:pPr>
            <a:r>
              <a:rPr lang="en-GB" sz="4400" b="1" dirty="0" smtClean="0">
                <a:solidFill>
                  <a:srgbClr val="CCFF33"/>
                </a:solidFill>
                <a:latin typeface="Arial Black" panose="020B0A04020102020204" pitchFamily="34" charset="0"/>
              </a:rPr>
              <a:t>Business plan</a:t>
            </a:r>
            <a:endParaRPr lang="en-GB" sz="4400" b="1" dirty="0">
              <a:solidFill>
                <a:srgbClr val="CCFF33"/>
              </a:solidFill>
              <a:latin typeface="Arial Black" panose="020B0A04020102020204" pitchFamily="34" charset="0"/>
            </a:endParaRPr>
          </a:p>
        </p:txBody>
      </p:sp>
      <p:sp>
        <p:nvSpPr>
          <p:cNvPr id="29" name="TextBox 28"/>
          <p:cNvSpPr txBox="1"/>
          <p:nvPr/>
        </p:nvSpPr>
        <p:spPr>
          <a:xfrm>
            <a:off x="179512" y="3564305"/>
            <a:ext cx="3672780" cy="584775"/>
          </a:xfrm>
          <a:prstGeom prst="rect">
            <a:avLst/>
          </a:prstGeom>
          <a:noFill/>
        </p:spPr>
        <p:txBody>
          <a:bodyPr wrap="square">
            <a:spAutoFit/>
          </a:bodyPr>
          <a:lstStyle/>
          <a:p>
            <a:pPr>
              <a:defRPr/>
            </a:pPr>
            <a:r>
              <a:rPr lang="en-GB" sz="3200" b="1" dirty="0" smtClean="0">
                <a:solidFill>
                  <a:srgbClr val="00CC66"/>
                </a:solidFill>
                <a:latin typeface="Arial Black" panose="020B0A04020102020204" pitchFamily="34" charset="0"/>
              </a:rPr>
              <a:t>Design an App </a:t>
            </a:r>
            <a:endParaRPr lang="en-GB" sz="3200" b="1" dirty="0">
              <a:solidFill>
                <a:srgbClr val="00CC66"/>
              </a:solidFill>
              <a:latin typeface="Arial Black" panose="020B0A04020102020204" pitchFamily="34" charset="0"/>
            </a:endParaRPr>
          </a:p>
        </p:txBody>
      </p:sp>
      <p:sp>
        <p:nvSpPr>
          <p:cNvPr id="30" name="Rectangle 4"/>
          <p:cNvSpPr>
            <a:spLocks noChangeArrowheads="1"/>
          </p:cNvSpPr>
          <p:nvPr/>
        </p:nvSpPr>
        <p:spPr bwMode="auto">
          <a:xfrm>
            <a:off x="2051720" y="3894147"/>
            <a:ext cx="51010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dirty="0">
                <a:solidFill>
                  <a:srgbClr val="FFFFFF"/>
                </a:solidFill>
              </a:rPr>
              <a:t> </a:t>
            </a:r>
            <a:r>
              <a:rPr lang="en-GB" altLang="en-US" sz="4800" dirty="0">
                <a:solidFill>
                  <a:srgbClr val="D0FF4B"/>
                </a:solidFill>
                <a:latin typeface="+mj-lt"/>
              </a:rPr>
              <a:t>G</a:t>
            </a:r>
            <a:r>
              <a:rPr lang="en-GB" altLang="en-US" sz="4800" dirty="0" smtClean="0">
                <a:solidFill>
                  <a:srgbClr val="D0FF4B"/>
                </a:solidFill>
                <a:latin typeface="+mj-lt"/>
              </a:rPr>
              <a:t>roup journal </a:t>
            </a:r>
            <a:endParaRPr lang="en-GB" altLang="en-US" sz="4800" dirty="0">
              <a:solidFill>
                <a:srgbClr val="D0FF4B"/>
              </a:solidFill>
              <a:latin typeface="+mj-lt"/>
            </a:endParaRPr>
          </a:p>
        </p:txBody>
      </p:sp>
      <p:sp>
        <p:nvSpPr>
          <p:cNvPr id="31" name="Rectangle 4"/>
          <p:cNvSpPr>
            <a:spLocks noChangeArrowheads="1"/>
          </p:cNvSpPr>
          <p:nvPr/>
        </p:nvSpPr>
        <p:spPr bwMode="auto">
          <a:xfrm>
            <a:off x="6948313" y="6105490"/>
            <a:ext cx="23042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altLang="en-US" dirty="0">
                <a:solidFill>
                  <a:srgbClr val="FFFFFF"/>
                </a:solidFill>
              </a:rPr>
              <a:t> </a:t>
            </a:r>
            <a:r>
              <a:rPr lang="en-GB" altLang="en-US" sz="4000" dirty="0">
                <a:solidFill>
                  <a:srgbClr val="FF3399"/>
                </a:solidFill>
                <a:latin typeface="+mj-lt"/>
              </a:rPr>
              <a:t>Exams </a:t>
            </a:r>
          </a:p>
        </p:txBody>
      </p:sp>
    </p:spTree>
    <p:extLst>
      <p:ext uri="{BB962C8B-B14F-4D97-AF65-F5344CB8AC3E}">
        <p14:creationId xmlns:p14="http://schemas.microsoft.com/office/powerpoint/2010/main" val="1170625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4740910"/>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31640" y="476672"/>
            <a:ext cx="6192688" cy="5112568"/>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accent4">
                    <a:lumMod val="50000"/>
                  </a:schemeClr>
                </a:solidFill>
                <a:effectLst>
                  <a:outerShdw blurRad="38100" dist="38100" dir="2700000" algn="tl">
                    <a:srgbClr val="000000">
                      <a:alpha val="43137"/>
                    </a:srgbClr>
                  </a:outerShdw>
                </a:effectLst>
              </a:rPr>
              <a:t>Study skills and learning development…</a:t>
            </a:r>
          </a:p>
          <a:p>
            <a:pPr algn="ctr"/>
            <a:r>
              <a:rPr lang="en-GB" sz="4400" b="1" dirty="0" smtClean="0">
                <a:solidFill>
                  <a:schemeClr val="accent4">
                    <a:lumMod val="50000"/>
                  </a:schemeClr>
                </a:solidFill>
                <a:effectLst>
                  <a:outerShdw blurRad="38100" dist="38100" dir="2700000" algn="tl">
                    <a:srgbClr val="000000">
                      <a:alpha val="43137"/>
                    </a:srgbClr>
                  </a:outerShdw>
                </a:effectLst>
              </a:rPr>
              <a:t>The shape of things to come…?</a:t>
            </a:r>
            <a:endParaRPr lang="en-GB" sz="4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752206"/>
      </p:ext>
    </p:extLst>
  </p:cSld>
  <p:clrMapOvr>
    <a:masterClrMapping/>
  </p:clrMapOvr>
  <mc:AlternateContent xmlns:mc="http://schemas.openxmlformats.org/markup-compatibility/2006" xmlns:p14="http://schemas.microsoft.com/office/powerpoint/2010/main">
    <mc:Choice Requires="p14">
      <p:transition spd="slow" p14:dur="55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7384"/>
            <a:ext cx="9217024" cy="1139825"/>
          </a:xfrm>
        </p:spPr>
        <p:txBody>
          <a:bodyPr/>
          <a:lstStyle/>
          <a:p>
            <a:pPr algn="l"/>
            <a:r>
              <a:rPr lang="en-GB" b="1" dirty="0" smtClean="0">
                <a:solidFill>
                  <a:srgbClr val="FFFF99"/>
                </a:solidFill>
                <a:effectLst/>
              </a:rPr>
              <a:t>… and use technologies</a:t>
            </a:r>
            <a:endParaRPr lang="en-GB" b="1" dirty="0">
              <a:solidFill>
                <a:srgbClr val="FFFF99"/>
              </a:solidFill>
              <a:effectLst/>
            </a:endParaRPr>
          </a:p>
        </p:txBody>
      </p:sp>
      <p:sp>
        <p:nvSpPr>
          <p:cNvPr id="3" name="Content Placeholder 2"/>
          <p:cNvSpPr>
            <a:spLocks noGrp="1"/>
          </p:cNvSpPr>
          <p:nvPr>
            <p:ph sz="half" idx="1"/>
          </p:nvPr>
        </p:nvSpPr>
        <p:spPr>
          <a:xfrm>
            <a:off x="179512" y="1052736"/>
            <a:ext cx="4824536" cy="3888432"/>
          </a:xfrm>
        </p:spPr>
        <p:txBody>
          <a:bodyPr/>
          <a:lstStyle/>
          <a:p>
            <a:pPr marL="0" indent="0">
              <a:spcBef>
                <a:spcPts val="600"/>
              </a:spcBef>
              <a:spcAft>
                <a:spcPts val="600"/>
              </a:spcAft>
              <a:buNone/>
            </a:pPr>
            <a:r>
              <a:rPr lang="en-GB" sz="3000" b="1" dirty="0" smtClean="0">
                <a:solidFill>
                  <a:srgbClr val="61FFFF"/>
                </a:solidFill>
                <a:effectLst/>
              </a:rPr>
              <a:t>Public response systems (clickers)</a:t>
            </a:r>
            <a:r>
              <a:rPr lang="en-GB" sz="3000" b="1" dirty="0" smtClean="0">
                <a:solidFill>
                  <a:srgbClr val="CCFF3B"/>
                </a:solidFill>
                <a:effectLst/>
              </a:rPr>
              <a:t>	</a:t>
            </a:r>
          </a:p>
          <a:p>
            <a:pPr marL="0" indent="0">
              <a:spcBef>
                <a:spcPts val="600"/>
              </a:spcBef>
              <a:spcAft>
                <a:spcPts val="600"/>
              </a:spcAft>
              <a:buNone/>
            </a:pPr>
            <a:r>
              <a:rPr lang="en-GB" sz="3000" b="1" dirty="0">
                <a:solidFill>
                  <a:srgbClr val="CCFF3B"/>
                </a:solidFill>
                <a:effectLst/>
              </a:rPr>
              <a:t>	</a:t>
            </a:r>
            <a:r>
              <a:rPr lang="en-GB" sz="3000" b="1" dirty="0" smtClean="0">
                <a:solidFill>
                  <a:srgbClr val="D0FF4B"/>
                </a:solidFill>
                <a:effectLst/>
              </a:rPr>
              <a:t>Games; challenges; 	competition; 	quizzes; peer 	ratings &amp; 	‘leagues’ </a:t>
            </a:r>
          </a:p>
          <a:p>
            <a:pPr marL="0" indent="0">
              <a:spcBef>
                <a:spcPts val="600"/>
              </a:spcBef>
              <a:spcAft>
                <a:spcPts val="600"/>
              </a:spcAft>
              <a:buNone/>
            </a:pPr>
            <a:r>
              <a:rPr lang="en-GB" sz="3000" b="1" dirty="0" smtClean="0">
                <a:solidFill>
                  <a:srgbClr val="FFE269"/>
                </a:solidFill>
                <a:effectLst/>
              </a:rPr>
              <a:t>Adobe connect: for group work off campus </a:t>
            </a:r>
          </a:p>
          <a:p>
            <a:pPr marL="0" indent="0">
              <a:spcBef>
                <a:spcPts val="600"/>
              </a:spcBef>
              <a:spcAft>
                <a:spcPts val="600"/>
              </a:spcAft>
              <a:buNone/>
            </a:pPr>
            <a:r>
              <a:rPr lang="en-GB" sz="3000" b="1" dirty="0" smtClean="0">
                <a:solidFill>
                  <a:srgbClr val="FF00FF"/>
                </a:solidFill>
                <a:effectLst/>
              </a:rPr>
              <a:t>Photos </a:t>
            </a:r>
            <a:r>
              <a:rPr lang="en-GB" sz="3000" b="1" dirty="0">
                <a:solidFill>
                  <a:srgbClr val="FF00FF"/>
                </a:solidFill>
                <a:effectLst/>
              </a:rPr>
              <a:t>&amp; video for </a:t>
            </a:r>
            <a:r>
              <a:rPr lang="en-GB" sz="3000" b="1" dirty="0" smtClean="0">
                <a:solidFill>
                  <a:srgbClr val="FF00FF"/>
                </a:solidFill>
                <a:effectLst/>
              </a:rPr>
              <a:t>portfolios</a:t>
            </a:r>
            <a:r>
              <a:rPr lang="en-GB" sz="2800" b="1" dirty="0" smtClean="0">
                <a:solidFill>
                  <a:srgbClr val="FF00FF"/>
                </a:solidFill>
                <a:effectLst/>
              </a:rPr>
              <a:t> </a:t>
            </a:r>
          </a:p>
          <a:p>
            <a:pPr marL="0" indent="0">
              <a:spcBef>
                <a:spcPts val="600"/>
              </a:spcBef>
              <a:spcAft>
                <a:spcPts val="600"/>
              </a:spcAft>
              <a:buNone/>
            </a:pPr>
            <a:r>
              <a:rPr lang="en-GB" sz="2800" b="1" dirty="0" smtClean="0">
                <a:solidFill>
                  <a:srgbClr val="FF00FF"/>
                </a:solidFill>
                <a:effectLst/>
              </a:rPr>
              <a:t> </a:t>
            </a:r>
            <a:r>
              <a:rPr lang="en-GB" b="1" dirty="0" smtClean="0">
                <a:solidFill>
                  <a:srgbClr val="D0FF4B"/>
                </a:solidFill>
                <a:effectLst/>
              </a:rPr>
              <a:t>Using devices</a:t>
            </a:r>
          </a:p>
          <a:p>
            <a:endParaRPr lang="en-GB" dirty="0"/>
          </a:p>
        </p:txBody>
      </p:sp>
      <p:sp>
        <p:nvSpPr>
          <p:cNvPr id="4" name="Content Placeholder 2"/>
          <p:cNvSpPr txBox="1">
            <a:spLocks/>
          </p:cNvSpPr>
          <p:nvPr/>
        </p:nvSpPr>
        <p:spPr bwMode="auto">
          <a:xfrm>
            <a:off x="5004048" y="1124744"/>
            <a:ext cx="403244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a:lstStyle>
          <a:p>
            <a:pPr marL="0" indent="0">
              <a:spcBef>
                <a:spcPts val="600"/>
              </a:spcBef>
              <a:spcAft>
                <a:spcPts val="600"/>
              </a:spcAft>
              <a:buFont typeface="Wingdings" pitchFamily="2" charset="2"/>
              <a:buNone/>
            </a:pPr>
            <a:r>
              <a:rPr lang="en-GB" sz="3000" b="1" kern="0" dirty="0" smtClean="0">
                <a:solidFill>
                  <a:srgbClr val="D889FF"/>
                </a:solidFill>
              </a:rPr>
              <a:t>Sharing – sites, references, bookmarks  </a:t>
            </a:r>
          </a:p>
          <a:p>
            <a:pPr marL="0" indent="0">
              <a:spcBef>
                <a:spcPts val="600"/>
              </a:spcBef>
              <a:spcAft>
                <a:spcPts val="600"/>
              </a:spcAft>
              <a:buFont typeface="Wingdings" pitchFamily="2" charset="2"/>
              <a:buNone/>
            </a:pPr>
            <a:r>
              <a:rPr lang="en-GB" sz="3000" b="1" kern="0" dirty="0" smtClean="0">
                <a:solidFill>
                  <a:srgbClr val="FFFF00"/>
                </a:solidFill>
              </a:rPr>
              <a:t>	</a:t>
            </a:r>
            <a:r>
              <a:rPr lang="en-GB" sz="3000" b="1" kern="0" dirty="0">
                <a:solidFill>
                  <a:srgbClr val="FFFF00"/>
                </a:solidFill>
              </a:rPr>
              <a:t>I</a:t>
            </a:r>
            <a:r>
              <a:rPr lang="en-GB" sz="3000" b="1" kern="0" dirty="0" smtClean="0">
                <a:solidFill>
                  <a:srgbClr val="FFFF00"/>
                </a:solidFill>
              </a:rPr>
              <a:t>n online group 	projects </a:t>
            </a:r>
          </a:p>
          <a:p>
            <a:pPr marL="0" indent="0">
              <a:spcBef>
                <a:spcPts val="600"/>
              </a:spcBef>
              <a:spcAft>
                <a:spcPts val="600"/>
              </a:spcAft>
              <a:buFont typeface="Wingdings" pitchFamily="2" charset="2"/>
              <a:buNone/>
            </a:pPr>
            <a:r>
              <a:rPr lang="en-GB" sz="3000" b="1" kern="0" dirty="0" smtClean="0">
                <a:solidFill>
                  <a:schemeClr val="accent1">
                    <a:lumMod val="20000"/>
                    <a:lumOff val="80000"/>
                  </a:schemeClr>
                </a:solidFill>
              </a:rPr>
              <a:t>YouTube and video  </a:t>
            </a:r>
          </a:p>
          <a:p>
            <a:pPr marL="0" indent="0">
              <a:buNone/>
            </a:pPr>
            <a:r>
              <a:rPr lang="en-GB" b="1" kern="0" dirty="0" smtClean="0">
                <a:solidFill>
                  <a:srgbClr val="FFAFAF"/>
                </a:solidFill>
              </a:rPr>
              <a:t>	</a:t>
            </a:r>
            <a:r>
              <a:rPr lang="en-GB" b="1" kern="0" dirty="0">
                <a:solidFill>
                  <a:srgbClr val="D0FF4B"/>
                </a:solidFill>
              </a:rPr>
              <a:t>via phones</a:t>
            </a:r>
          </a:p>
          <a:p>
            <a:pPr marL="0" indent="0">
              <a:buNone/>
            </a:pPr>
            <a:r>
              <a:rPr lang="en-GB" b="1" kern="0" dirty="0" smtClean="0">
                <a:solidFill>
                  <a:srgbClr val="FF5353"/>
                </a:solidFill>
              </a:rPr>
              <a:t>Animations</a:t>
            </a:r>
          </a:p>
          <a:p>
            <a:pPr marL="0" indent="0">
              <a:buNone/>
            </a:pPr>
            <a:r>
              <a:rPr lang="en-GB" b="1" kern="0" dirty="0" smtClean="0">
                <a:solidFill>
                  <a:srgbClr val="B3FFFF"/>
                </a:solidFill>
                <a:effectLst/>
              </a:rPr>
              <a:t>e-books  </a:t>
            </a:r>
            <a:r>
              <a:rPr lang="en-GB" b="1" dirty="0" smtClean="0">
                <a:solidFill>
                  <a:srgbClr val="61FFFF"/>
                </a:solidFill>
                <a:effectLst/>
              </a:rPr>
              <a:t>  </a:t>
            </a:r>
            <a:r>
              <a:rPr lang="en-GB" b="1" dirty="0" smtClean="0">
                <a:solidFill>
                  <a:srgbClr val="FF00FF"/>
                </a:solidFill>
                <a:effectLst/>
              </a:rPr>
              <a:t>Live chat</a:t>
            </a:r>
          </a:p>
          <a:p>
            <a:pPr marL="0" indent="0">
              <a:buNone/>
            </a:pPr>
            <a:r>
              <a:rPr lang="en-GB" b="1" dirty="0" smtClean="0">
                <a:solidFill>
                  <a:srgbClr val="92D050"/>
                </a:solidFill>
                <a:effectLst/>
              </a:rPr>
              <a:t>Discussion boards</a:t>
            </a:r>
            <a:endParaRPr lang="en-GB" b="1" dirty="0">
              <a:solidFill>
                <a:srgbClr val="92D050"/>
              </a:solidFill>
              <a:effectLst/>
            </a:endParaRPr>
          </a:p>
          <a:p>
            <a:pPr marL="0" indent="0">
              <a:buNone/>
            </a:pPr>
            <a:endParaRPr lang="en-GB" b="1" kern="0" dirty="0">
              <a:solidFill>
                <a:srgbClr val="B3FFFF"/>
              </a:solidFill>
              <a:effectLst/>
            </a:endParaRPr>
          </a:p>
          <a:p>
            <a:endParaRPr lang="en-GB" kern="0" dirty="0"/>
          </a:p>
        </p:txBody>
      </p:sp>
    </p:spTree>
    <p:extLst>
      <p:ext uri="{BB962C8B-B14F-4D97-AF65-F5344CB8AC3E}">
        <p14:creationId xmlns:p14="http://schemas.microsoft.com/office/powerpoint/2010/main" val="407216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5496" y="-27384"/>
            <a:ext cx="8712968" cy="1139825"/>
          </a:xfrm>
        </p:spPr>
        <p:txBody>
          <a:bodyPr/>
          <a:lstStyle/>
          <a:p>
            <a:pPr algn="l"/>
            <a:r>
              <a:rPr lang="en-GB" sz="4000" b="1" dirty="0" smtClean="0">
                <a:solidFill>
                  <a:srgbClr val="FFFF99"/>
                </a:solidFill>
                <a:effectLst/>
              </a:rPr>
              <a:t>They still need core study skills…</a:t>
            </a:r>
            <a:endParaRPr lang="en-GB" sz="4000" b="1" dirty="0">
              <a:solidFill>
                <a:srgbClr val="FFFF99"/>
              </a:solidFill>
              <a:effectLst/>
            </a:endParaRPr>
          </a:p>
        </p:txBody>
      </p:sp>
      <p:sp>
        <p:nvSpPr>
          <p:cNvPr id="158723" name="Rectangle 3"/>
          <p:cNvSpPr>
            <a:spLocks noGrp="1" noChangeArrowheads="1"/>
          </p:cNvSpPr>
          <p:nvPr>
            <p:ph type="body" sz="half" idx="3"/>
          </p:nvPr>
        </p:nvSpPr>
        <p:spPr>
          <a:xfrm>
            <a:off x="6877050" y="1557338"/>
            <a:ext cx="71438" cy="71437"/>
          </a:xfrm>
        </p:spPr>
        <p:txBody>
          <a:bodyPr/>
          <a:lstStyle/>
          <a:p>
            <a:pPr>
              <a:lnSpc>
                <a:spcPct val="80000"/>
              </a:lnSpc>
              <a:buFont typeface="Wingdings" pitchFamily="2" charset="2"/>
              <a:buNone/>
            </a:pPr>
            <a:endParaRPr lang="en-US" sz="1000" b="1" dirty="0"/>
          </a:p>
        </p:txBody>
      </p:sp>
      <p:sp>
        <p:nvSpPr>
          <p:cNvPr id="158727" name="Oval 7"/>
          <p:cNvSpPr>
            <a:spLocks noChangeArrowheads="1"/>
          </p:cNvSpPr>
          <p:nvPr/>
        </p:nvSpPr>
        <p:spPr bwMode="auto">
          <a:xfrm>
            <a:off x="323849" y="1340767"/>
            <a:ext cx="3312047" cy="1439963"/>
          </a:xfrm>
          <a:prstGeom prst="ellipse">
            <a:avLst/>
          </a:prstGeom>
          <a:solidFill>
            <a:schemeClr val="bg2">
              <a:lumMod val="60000"/>
              <a:lumOff val="40000"/>
            </a:schemeClr>
          </a:solidFill>
          <a:ln w="9525">
            <a:solidFill>
              <a:schemeClr val="tx1"/>
            </a:solidFill>
            <a:miter lim="800000"/>
            <a:headEnd/>
            <a:tailEnd/>
          </a:ln>
          <a:effectLst/>
          <a:extLst/>
        </p:spPr>
        <p:txBody>
          <a:bodyPr wrap="none" anchor="ctr"/>
          <a:lstStyle/>
          <a:p>
            <a:pPr algn="ctr" fontAlgn="base">
              <a:spcBef>
                <a:spcPct val="0"/>
              </a:spcBef>
              <a:spcAft>
                <a:spcPct val="0"/>
              </a:spcAft>
            </a:pPr>
            <a:r>
              <a:rPr lang="en-GB" sz="3200" b="1" dirty="0" smtClean="0"/>
              <a:t>Information </a:t>
            </a:r>
          </a:p>
          <a:p>
            <a:pPr algn="ctr" fontAlgn="base">
              <a:spcBef>
                <a:spcPct val="0"/>
              </a:spcBef>
              <a:spcAft>
                <a:spcPct val="0"/>
              </a:spcAft>
            </a:pPr>
            <a:r>
              <a:rPr lang="en-GB" sz="3200" b="1" dirty="0" smtClean="0"/>
              <a:t>management  </a:t>
            </a:r>
          </a:p>
        </p:txBody>
      </p:sp>
      <p:sp>
        <p:nvSpPr>
          <p:cNvPr id="158728" name="Oval 8"/>
          <p:cNvSpPr>
            <a:spLocks noChangeArrowheads="1"/>
          </p:cNvSpPr>
          <p:nvPr/>
        </p:nvSpPr>
        <p:spPr bwMode="auto">
          <a:xfrm>
            <a:off x="179513" y="4797152"/>
            <a:ext cx="3240359" cy="1368425"/>
          </a:xfrm>
          <a:prstGeom prst="ellipse">
            <a:avLst/>
          </a:prstGeom>
          <a:solidFill>
            <a:srgbClr val="FF3300"/>
          </a:solidFill>
          <a:ln w="9525">
            <a:solidFill>
              <a:schemeClr val="tx1"/>
            </a:solidFill>
            <a:miter lim="800000"/>
            <a:headEnd/>
            <a:tailEnd/>
          </a:ln>
          <a:effectLst/>
          <a:extLst/>
        </p:spPr>
        <p:txBody>
          <a:bodyPr wrap="none" anchor="ctr"/>
          <a:lstStyle/>
          <a:p>
            <a:pPr algn="ctr" fontAlgn="base">
              <a:spcBef>
                <a:spcPct val="0"/>
              </a:spcBef>
              <a:spcAft>
                <a:spcPct val="0"/>
              </a:spcAft>
            </a:pPr>
            <a:r>
              <a:rPr lang="en-GB" sz="3200" b="1" dirty="0" smtClean="0"/>
              <a:t>Independent </a:t>
            </a:r>
          </a:p>
          <a:p>
            <a:pPr algn="ctr" fontAlgn="base">
              <a:spcBef>
                <a:spcPct val="0"/>
              </a:spcBef>
              <a:spcAft>
                <a:spcPct val="0"/>
              </a:spcAft>
            </a:pPr>
            <a:r>
              <a:rPr lang="en-GB" sz="3200" b="1" dirty="0" smtClean="0"/>
              <a:t>study</a:t>
            </a:r>
          </a:p>
        </p:txBody>
      </p:sp>
      <p:sp>
        <p:nvSpPr>
          <p:cNvPr id="158729" name="Oval 9"/>
          <p:cNvSpPr>
            <a:spLocks noGrp="1" noChangeArrowheads="1"/>
          </p:cNvSpPr>
          <p:nvPr>
            <p:ph sz="quarter" idx="2"/>
          </p:nvPr>
        </p:nvSpPr>
        <p:spPr>
          <a:xfrm>
            <a:off x="5724128" y="1196752"/>
            <a:ext cx="3240360" cy="1296143"/>
          </a:xfrm>
          <a:prstGeom prst="ellipse">
            <a:avLst/>
          </a:prstGeom>
          <a:solidFill>
            <a:srgbClr val="008080"/>
          </a:solidFill>
          <a:ln cap="flat">
            <a:solidFill>
              <a:schemeClr val="tx1"/>
            </a:solidFill>
            <a:miter lim="800000"/>
            <a:headEnd type="none" w="med" len="med"/>
            <a:tailEnd type="none" w="med" len="med"/>
          </a:ln>
        </p:spPr>
        <p:txBody>
          <a:bodyPr/>
          <a:lstStyle/>
          <a:p>
            <a:pPr algn="ctr">
              <a:spcBef>
                <a:spcPct val="0"/>
              </a:spcBef>
              <a:buClrTx/>
              <a:buSzTx/>
              <a:buFontTx/>
              <a:buNone/>
            </a:pPr>
            <a:r>
              <a:rPr lang="en-GB" b="1" dirty="0" smtClean="0">
                <a:effectLst/>
              </a:rPr>
              <a:t>Critical selection </a:t>
            </a:r>
            <a:endParaRPr lang="en-GB" b="1" dirty="0">
              <a:effectLst/>
            </a:endParaRPr>
          </a:p>
        </p:txBody>
      </p:sp>
      <p:sp>
        <p:nvSpPr>
          <p:cNvPr id="158730" name="Oval 10"/>
          <p:cNvSpPr>
            <a:spLocks noChangeArrowheads="1"/>
          </p:cNvSpPr>
          <p:nvPr/>
        </p:nvSpPr>
        <p:spPr bwMode="auto">
          <a:xfrm>
            <a:off x="179513" y="3140968"/>
            <a:ext cx="2952328" cy="1295400"/>
          </a:xfrm>
          <a:prstGeom prst="ellipse">
            <a:avLst/>
          </a:prstGeom>
          <a:solidFill>
            <a:srgbClr val="006600"/>
          </a:solidFill>
          <a:ln w="9525">
            <a:solidFill>
              <a:schemeClr val="tx1"/>
            </a:solidFill>
            <a:miter lim="800000"/>
            <a:headEnd/>
            <a:tailEnd/>
          </a:ln>
          <a:effectLst/>
          <a:extLst/>
        </p:spPr>
        <p:txBody>
          <a:bodyPr/>
          <a:lstStyle/>
          <a:p>
            <a:pPr marL="342900" indent="-342900" algn="ctr" fontAlgn="base">
              <a:spcBef>
                <a:spcPct val="0"/>
              </a:spcBef>
              <a:spcAft>
                <a:spcPct val="0"/>
              </a:spcAft>
            </a:pPr>
            <a:r>
              <a:rPr lang="en-GB" sz="3200" b="1" dirty="0" smtClean="0"/>
              <a:t>Research skills </a:t>
            </a:r>
          </a:p>
        </p:txBody>
      </p:sp>
      <p:sp>
        <p:nvSpPr>
          <p:cNvPr id="158732" name="Oval 12"/>
          <p:cNvSpPr>
            <a:spLocks noChangeArrowheads="1"/>
          </p:cNvSpPr>
          <p:nvPr/>
        </p:nvSpPr>
        <p:spPr bwMode="auto">
          <a:xfrm>
            <a:off x="3131841" y="3429000"/>
            <a:ext cx="3096343" cy="1439887"/>
          </a:xfrm>
          <a:prstGeom prst="ellipse">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0"/>
              </a:spcBef>
              <a:spcAft>
                <a:spcPct val="0"/>
              </a:spcAft>
            </a:pPr>
            <a:r>
              <a:rPr lang="en-GB" sz="3200" b="1" dirty="0" smtClean="0">
                <a:solidFill>
                  <a:srgbClr val="000066"/>
                </a:solidFill>
              </a:rPr>
              <a:t>Academic integrity</a:t>
            </a:r>
          </a:p>
        </p:txBody>
      </p:sp>
      <p:sp>
        <p:nvSpPr>
          <p:cNvPr id="158733" name="Oval 13"/>
          <p:cNvSpPr>
            <a:spLocks noChangeArrowheads="1"/>
          </p:cNvSpPr>
          <p:nvPr/>
        </p:nvSpPr>
        <p:spPr bwMode="auto">
          <a:xfrm>
            <a:off x="3347864" y="1628800"/>
            <a:ext cx="2903537" cy="1584176"/>
          </a:xfrm>
          <a:prstGeom prst="ellipse">
            <a:avLst/>
          </a:prstGeom>
          <a:solidFill>
            <a:srgbClr val="CC0099"/>
          </a:solidFill>
          <a:ln w="9525">
            <a:solidFill>
              <a:schemeClr val="tx1"/>
            </a:solidFill>
            <a:miter lim="800000"/>
            <a:headEnd/>
            <a:tailEnd/>
          </a:ln>
          <a:effectLst/>
          <a:extLst/>
        </p:spPr>
        <p:txBody>
          <a:bodyPr/>
          <a:lstStyle/>
          <a:p>
            <a:pPr algn="ctr" fontAlgn="base">
              <a:spcBef>
                <a:spcPct val="0"/>
              </a:spcBef>
              <a:spcAft>
                <a:spcPct val="0"/>
              </a:spcAft>
            </a:pPr>
            <a:r>
              <a:rPr lang="en-GB" sz="3600" b="1" dirty="0" smtClean="0"/>
              <a:t>Critical analysis</a:t>
            </a:r>
            <a:endParaRPr lang="en-GB" sz="3600" dirty="0" smtClean="0"/>
          </a:p>
        </p:txBody>
      </p:sp>
      <p:sp>
        <p:nvSpPr>
          <p:cNvPr id="158740" name="Oval 20"/>
          <p:cNvSpPr>
            <a:spLocks noChangeArrowheads="1"/>
          </p:cNvSpPr>
          <p:nvPr/>
        </p:nvSpPr>
        <p:spPr bwMode="auto">
          <a:xfrm>
            <a:off x="3059832" y="4797152"/>
            <a:ext cx="3024335" cy="1368152"/>
          </a:xfrm>
          <a:prstGeom prst="ellipse">
            <a:avLst/>
          </a:prstGeom>
          <a:solidFill>
            <a:srgbClr val="401B5B"/>
          </a:solidFill>
          <a:ln w="9525">
            <a:solidFill>
              <a:schemeClr val="tx1"/>
            </a:solidFill>
            <a:round/>
            <a:headEnd/>
            <a:tailEnd/>
          </a:ln>
          <a:effectLst/>
          <a:extLst/>
        </p:spPr>
        <p:txBody>
          <a:bodyPr wrap="none" anchor="ctr"/>
          <a:lstStyle/>
          <a:p>
            <a:pPr algn="ctr" fontAlgn="base">
              <a:spcBef>
                <a:spcPct val="0"/>
              </a:spcBef>
              <a:spcAft>
                <a:spcPct val="0"/>
              </a:spcAft>
            </a:pPr>
            <a:r>
              <a:rPr lang="en-GB" sz="3600" b="1" dirty="0" smtClean="0"/>
              <a:t>Problem</a:t>
            </a:r>
            <a:r>
              <a:rPr lang="en-GB" sz="3600" b="1" dirty="0" smtClean="0">
                <a:solidFill>
                  <a:srgbClr val="000000"/>
                </a:solidFill>
              </a:rPr>
              <a:t> </a:t>
            </a:r>
          </a:p>
          <a:p>
            <a:pPr algn="ctr" fontAlgn="base">
              <a:spcBef>
                <a:spcPct val="0"/>
              </a:spcBef>
              <a:spcAft>
                <a:spcPct val="0"/>
              </a:spcAft>
            </a:pPr>
            <a:r>
              <a:rPr lang="en-GB" sz="3600" b="1" dirty="0" smtClean="0"/>
              <a:t>solving</a:t>
            </a:r>
          </a:p>
        </p:txBody>
      </p:sp>
      <p:sp>
        <p:nvSpPr>
          <p:cNvPr id="14" name="Oval 11"/>
          <p:cNvSpPr>
            <a:spLocks noChangeArrowheads="1"/>
          </p:cNvSpPr>
          <p:nvPr/>
        </p:nvSpPr>
        <p:spPr bwMode="auto">
          <a:xfrm>
            <a:off x="5940152" y="2708920"/>
            <a:ext cx="2880320" cy="1008682"/>
          </a:xfrm>
          <a:prstGeom prst="ellipse">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0"/>
              </a:spcBef>
              <a:spcAft>
                <a:spcPct val="0"/>
              </a:spcAft>
            </a:pPr>
            <a:r>
              <a:rPr lang="en-GB" sz="3600" b="1" dirty="0" smtClean="0">
                <a:solidFill>
                  <a:srgbClr val="000066"/>
                </a:solidFill>
              </a:rPr>
              <a:t>Memory </a:t>
            </a:r>
          </a:p>
        </p:txBody>
      </p:sp>
      <p:sp>
        <p:nvSpPr>
          <p:cNvPr id="15" name="Oval 20"/>
          <p:cNvSpPr>
            <a:spLocks noChangeArrowheads="1"/>
          </p:cNvSpPr>
          <p:nvPr/>
        </p:nvSpPr>
        <p:spPr bwMode="auto">
          <a:xfrm>
            <a:off x="6251401" y="3933056"/>
            <a:ext cx="2569071" cy="1152128"/>
          </a:xfrm>
          <a:prstGeom prst="ellipse">
            <a:avLst/>
          </a:prstGeom>
          <a:solidFill>
            <a:srgbClr val="A7E8FF"/>
          </a:solidFill>
          <a:ln w="9525">
            <a:solidFill>
              <a:schemeClr val="tx1"/>
            </a:solidFill>
            <a:round/>
            <a:headEnd/>
            <a:tailEnd/>
          </a:ln>
          <a:effectLst/>
          <a:extLst/>
        </p:spPr>
        <p:txBody>
          <a:bodyPr wrap="none" anchor="ctr"/>
          <a:lstStyle/>
          <a:p>
            <a:pPr algn="ctr" fontAlgn="base">
              <a:spcBef>
                <a:spcPct val="0"/>
              </a:spcBef>
              <a:spcAft>
                <a:spcPct val="0"/>
              </a:spcAft>
            </a:pPr>
            <a:r>
              <a:rPr lang="en-GB" sz="3600" b="1" dirty="0" smtClean="0">
                <a:solidFill>
                  <a:schemeClr val="bg1"/>
                </a:solidFill>
              </a:rPr>
              <a:t>Using</a:t>
            </a:r>
          </a:p>
          <a:p>
            <a:pPr algn="ctr" fontAlgn="base">
              <a:spcBef>
                <a:spcPct val="0"/>
              </a:spcBef>
              <a:spcAft>
                <a:spcPct val="0"/>
              </a:spcAft>
            </a:pPr>
            <a:r>
              <a:rPr lang="en-GB" sz="3600" b="1" dirty="0" smtClean="0">
                <a:solidFill>
                  <a:schemeClr val="bg1"/>
                </a:solidFill>
              </a:rPr>
              <a:t> data </a:t>
            </a:r>
          </a:p>
        </p:txBody>
      </p:sp>
      <p:sp>
        <p:nvSpPr>
          <p:cNvPr id="16" name="Oval 6"/>
          <p:cNvSpPr>
            <a:spLocks noChangeArrowheads="1"/>
          </p:cNvSpPr>
          <p:nvPr/>
        </p:nvSpPr>
        <p:spPr bwMode="auto">
          <a:xfrm>
            <a:off x="6028035" y="5229200"/>
            <a:ext cx="3097213" cy="1295400"/>
          </a:xfrm>
          <a:prstGeom prst="ellipse">
            <a:avLst/>
          </a:prstGeom>
          <a:solidFill>
            <a:srgbClr val="C00000"/>
          </a:solidFill>
          <a:ln w="9525">
            <a:solidFill>
              <a:schemeClr val="tx1"/>
            </a:solidFill>
            <a:miter lim="800000"/>
            <a:headEnd/>
            <a:tailEnd/>
          </a:ln>
          <a:effectLst/>
          <a:extLst/>
        </p:spPr>
        <p:txBody>
          <a:bodyPr wrap="none" anchor="ctr"/>
          <a:lstStyle/>
          <a:p>
            <a:pPr algn="ctr" fontAlgn="base">
              <a:spcBef>
                <a:spcPct val="0"/>
              </a:spcBef>
              <a:spcAft>
                <a:spcPct val="0"/>
              </a:spcAft>
            </a:pPr>
            <a:r>
              <a:rPr lang="en-GB" sz="3200" b="1" dirty="0" smtClean="0">
                <a:solidFill>
                  <a:srgbClr val="FFFFFF"/>
                </a:solidFill>
              </a:rPr>
              <a:t>Presentations</a:t>
            </a:r>
            <a:endParaRPr lang="en-GB" sz="3200" b="1" dirty="0" smtClean="0">
              <a:solidFill>
                <a:srgbClr val="000066"/>
              </a:solidFill>
            </a:endParaRPr>
          </a:p>
        </p:txBody>
      </p:sp>
    </p:spTree>
    <p:extLst>
      <p:ext uri="{BB962C8B-B14F-4D97-AF65-F5344CB8AC3E}">
        <p14:creationId xmlns:p14="http://schemas.microsoft.com/office/powerpoint/2010/main" val="337458627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9" name="Rectangle 3"/>
          <p:cNvSpPr>
            <a:spLocks noGrp="1" noChangeArrowheads="1"/>
          </p:cNvSpPr>
          <p:nvPr>
            <p:ph type="body" sz="half" idx="3"/>
          </p:nvPr>
        </p:nvSpPr>
        <p:spPr>
          <a:xfrm>
            <a:off x="6877050" y="1557338"/>
            <a:ext cx="71438" cy="71437"/>
          </a:xfrm>
        </p:spPr>
        <p:txBody>
          <a:bodyPr/>
          <a:lstStyle/>
          <a:p>
            <a:pPr>
              <a:lnSpc>
                <a:spcPct val="80000"/>
              </a:lnSpc>
              <a:buFont typeface="Wingdings" pitchFamily="2" charset="2"/>
              <a:buNone/>
            </a:pPr>
            <a:endParaRPr lang="en-US" sz="1000" b="1" dirty="0"/>
          </a:p>
        </p:txBody>
      </p:sp>
      <p:graphicFrame>
        <p:nvGraphicFramePr>
          <p:cNvPr id="162820" name="Rectangle 4"/>
          <p:cNvGraphicFramePr>
            <a:graphicFrameLocks/>
          </p:cNvGraphicFramePr>
          <p:nvPr>
            <p:extLst>
              <p:ext uri="{D42A27DB-BD31-4B8C-83A1-F6EECF244321}">
                <p14:modId xmlns:p14="http://schemas.microsoft.com/office/powerpoint/2010/main" val="1365777714"/>
              </p:ext>
            </p:extLst>
          </p:nvPr>
        </p:nvGraphicFramePr>
        <p:xfrm>
          <a:off x="-6517232" y="1419315"/>
          <a:ext cx="6096000" cy="4064000"/>
        </p:xfrm>
        <a:graphic>
          <a:graphicData uri="http://schemas.openxmlformats.org/presentationml/2006/ole">
            <mc:AlternateContent xmlns:mc="http://schemas.openxmlformats.org/markup-compatibility/2006">
              <mc:Choice xmlns:v="urn:schemas-microsoft-com:vml" Requires="v">
                <p:oleObj spid="_x0000_s7483" name="Clip" r:id="rId4" imgW="0" imgH="0" progId="MS_ClipArt_Gallery.2">
                  <p:embed/>
                </p:oleObj>
              </mc:Choice>
              <mc:Fallback>
                <p:oleObj name="Clip" r:id="rId4" imgW="0" imgH="0" progId="MS_ClipArt_Gallery.2">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17232" y="1419315"/>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2825" name="Oval 9"/>
          <p:cNvSpPr>
            <a:spLocks noChangeArrowheads="1"/>
          </p:cNvSpPr>
          <p:nvPr/>
        </p:nvSpPr>
        <p:spPr bwMode="auto">
          <a:xfrm>
            <a:off x="179512" y="2348880"/>
            <a:ext cx="3168724" cy="864469"/>
          </a:xfrm>
          <a:prstGeom prst="ellipse">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0"/>
              </a:spcBef>
              <a:spcAft>
                <a:spcPct val="0"/>
              </a:spcAft>
            </a:pPr>
            <a:r>
              <a:rPr lang="en-GB" sz="3200" b="1" dirty="0">
                <a:solidFill>
                  <a:srgbClr val="000066"/>
                </a:solidFill>
              </a:rPr>
              <a:t>T</a:t>
            </a:r>
            <a:r>
              <a:rPr lang="en-GB" sz="3200" b="1" dirty="0" smtClean="0">
                <a:solidFill>
                  <a:srgbClr val="000066"/>
                </a:solidFill>
              </a:rPr>
              <a:t>eamwork </a:t>
            </a:r>
          </a:p>
        </p:txBody>
      </p:sp>
      <p:sp>
        <p:nvSpPr>
          <p:cNvPr id="162827" name="Oval 11"/>
          <p:cNvSpPr>
            <a:spLocks noChangeArrowheads="1"/>
          </p:cNvSpPr>
          <p:nvPr/>
        </p:nvSpPr>
        <p:spPr bwMode="auto">
          <a:xfrm>
            <a:off x="110456" y="3212976"/>
            <a:ext cx="4176588" cy="936290"/>
          </a:xfrm>
          <a:prstGeom prst="ellipse">
            <a:avLst/>
          </a:prstGeom>
          <a:solidFill>
            <a:srgbClr val="9966FF"/>
          </a:solidFill>
          <a:ln w="9525">
            <a:solidFill>
              <a:schemeClr val="tx1"/>
            </a:solidFill>
            <a:miter lim="800000"/>
            <a:headEnd/>
            <a:tailEnd/>
          </a:ln>
          <a:effectLst/>
          <a:extLst/>
        </p:spPr>
        <p:txBody>
          <a:bodyPr/>
          <a:lstStyle/>
          <a:p>
            <a:pPr marL="342900" indent="-342900" algn="ctr" fontAlgn="base">
              <a:spcBef>
                <a:spcPct val="0"/>
              </a:spcBef>
              <a:spcAft>
                <a:spcPct val="0"/>
              </a:spcAft>
            </a:pPr>
            <a:r>
              <a:rPr lang="en-GB" sz="3200" b="1" dirty="0" smtClean="0">
                <a:solidFill>
                  <a:srgbClr val="FFFFFF"/>
                </a:solidFill>
              </a:rPr>
              <a:t>Work-related </a:t>
            </a:r>
          </a:p>
        </p:txBody>
      </p:sp>
      <p:sp>
        <p:nvSpPr>
          <p:cNvPr id="162828" name="Oval 12"/>
          <p:cNvSpPr>
            <a:spLocks noChangeArrowheads="1"/>
          </p:cNvSpPr>
          <p:nvPr/>
        </p:nvSpPr>
        <p:spPr bwMode="auto">
          <a:xfrm>
            <a:off x="4287044" y="3284984"/>
            <a:ext cx="4605436" cy="1871835"/>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sz="3200" b="1" dirty="0" smtClean="0">
                <a:solidFill>
                  <a:schemeClr val="bg1"/>
                </a:solidFill>
              </a:rPr>
              <a:t>Collaborating with wider range of people earning</a:t>
            </a:r>
          </a:p>
        </p:txBody>
      </p:sp>
      <p:sp>
        <p:nvSpPr>
          <p:cNvPr id="162829" name="Oval 13"/>
          <p:cNvSpPr>
            <a:spLocks noChangeArrowheads="1"/>
          </p:cNvSpPr>
          <p:nvPr/>
        </p:nvSpPr>
        <p:spPr bwMode="auto">
          <a:xfrm>
            <a:off x="2987824" y="1340768"/>
            <a:ext cx="2736304" cy="82809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GB" sz="3600" b="1" dirty="0">
                <a:solidFill>
                  <a:srgbClr val="000000"/>
                </a:solidFill>
              </a:rPr>
              <a:t>S</a:t>
            </a:r>
            <a:r>
              <a:rPr lang="en-GB" sz="3600" b="1" dirty="0" smtClean="0">
                <a:solidFill>
                  <a:srgbClr val="000000"/>
                </a:solidFill>
              </a:rPr>
              <a:t>ynthesis</a:t>
            </a:r>
          </a:p>
        </p:txBody>
      </p:sp>
      <p:sp>
        <p:nvSpPr>
          <p:cNvPr id="162830" name="Oval 14"/>
          <p:cNvSpPr>
            <a:spLocks noChangeArrowheads="1"/>
          </p:cNvSpPr>
          <p:nvPr/>
        </p:nvSpPr>
        <p:spPr bwMode="auto">
          <a:xfrm>
            <a:off x="110456" y="4149080"/>
            <a:ext cx="4752528" cy="1296144"/>
          </a:xfrm>
          <a:prstGeom prst="ellipse">
            <a:avLst/>
          </a:prstGeom>
          <a:solidFill>
            <a:srgbClr val="00B050"/>
          </a:solidFill>
          <a:ln w="9525">
            <a:solidFill>
              <a:schemeClr val="tx1"/>
            </a:solidFill>
            <a:round/>
            <a:headEnd/>
            <a:tailEnd/>
          </a:ln>
          <a:effectLst/>
          <a:extLst/>
        </p:spPr>
        <p:txBody>
          <a:bodyPr wrap="none" anchor="ctr"/>
          <a:lstStyle/>
          <a:p>
            <a:pPr algn="ctr" fontAlgn="base">
              <a:spcBef>
                <a:spcPct val="0"/>
              </a:spcBef>
              <a:spcAft>
                <a:spcPct val="0"/>
              </a:spcAft>
            </a:pPr>
            <a:r>
              <a:rPr lang="en-GB" sz="3200" b="1" dirty="0" smtClean="0"/>
              <a:t>Advanced </a:t>
            </a:r>
          </a:p>
          <a:p>
            <a:pPr algn="ctr" fontAlgn="base">
              <a:spcBef>
                <a:spcPct val="0"/>
              </a:spcBef>
              <a:spcAft>
                <a:spcPct val="0"/>
              </a:spcAft>
            </a:pPr>
            <a:r>
              <a:rPr lang="en-GB" sz="3200" b="1" dirty="0" smtClean="0"/>
              <a:t>Search skills</a:t>
            </a:r>
          </a:p>
        </p:txBody>
      </p:sp>
      <p:sp>
        <p:nvSpPr>
          <p:cNvPr id="15" name="Oval 9"/>
          <p:cNvSpPr>
            <a:spLocks noChangeArrowheads="1"/>
          </p:cNvSpPr>
          <p:nvPr/>
        </p:nvSpPr>
        <p:spPr bwMode="auto">
          <a:xfrm>
            <a:off x="2915816" y="2060848"/>
            <a:ext cx="3168352" cy="1296144"/>
          </a:xfrm>
          <a:prstGeom prst="ellipse">
            <a:avLst/>
          </a:prstGeom>
          <a:solidFill>
            <a:srgbClr val="FF0000"/>
          </a:solidFill>
          <a:ln w="9525">
            <a:solidFill>
              <a:schemeClr val="tx1"/>
            </a:solidFill>
            <a:miter lim="800000"/>
            <a:headEnd/>
            <a:tailEnd/>
          </a:ln>
          <a:effectLst/>
          <a:extLst/>
        </p:spPr>
        <p:txBody>
          <a:bodyPr/>
          <a:lstStyle/>
          <a:p>
            <a:pPr marL="342900" indent="-342900" algn="ctr" fontAlgn="base">
              <a:spcBef>
                <a:spcPct val="0"/>
              </a:spcBef>
              <a:spcAft>
                <a:spcPct val="0"/>
              </a:spcAft>
            </a:pPr>
            <a:r>
              <a:rPr lang="en-GB" sz="3200" b="1" dirty="0" smtClean="0"/>
              <a:t>Peer learning  </a:t>
            </a:r>
          </a:p>
        </p:txBody>
      </p:sp>
      <p:sp>
        <p:nvSpPr>
          <p:cNvPr id="16" name="Oval 8"/>
          <p:cNvSpPr>
            <a:spLocks noChangeArrowheads="1"/>
          </p:cNvSpPr>
          <p:nvPr/>
        </p:nvSpPr>
        <p:spPr bwMode="auto">
          <a:xfrm>
            <a:off x="4283969" y="5085184"/>
            <a:ext cx="4536503" cy="1440161"/>
          </a:xfrm>
          <a:prstGeom prst="ellipse">
            <a:avLst/>
          </a:prstGeom>
          <a:solidFill>
            <a:schemeClr val="accent5">
              <a:lumMod val="50000"/>
            </a:schemeClr>
          </a:solidFill>
          <a:ln w="9525">
            <a:solidFill>
              <a:schemeClr val="tx1"/>
            </a:solidFill>
            <a:miter lim="800000"/>
            <a:headEnd/>
            <a:tailEnd/>
          </a:ln>
          <a:effectLst/>
          <a:extLst/>
        </p:spPr>
        <p:txBody>
          <a:bodyPr wrap="none" anchor="ctr"/>
          <a:lstStyle/>
          <a:p>
            <a:pPr algn="ctr" fontAlgn="base">
              <a:spcBef>
                <a:spcPct val="0"/>
              </a:spcBef>
              <a:spcAft>
                <a:spcPct val="0"/>
              </a:spcAft>
            </a:pPr>
            <a:r>
              <a:rPr lang="en-GB" sz="3200" b="1" dirty="0" smtClean="0"/>
              <a:t>Personal </a:t>
            </a:r>
          </a:p>
          <a:p>
            <a:pPr algn="ctr" fontAlgn="base">
              <a:spcBef>
                <a:spcPct val="0"/>
              </a:spcBef>
              <a:spcAft>
                <a:spcPct val="0"/>
              </a:spcAft>
            </a:pPr>
            <a:r>
              <a:rPr lang="en-GB" sz="3200" b="1" dirty="0" smtClean="0"/>
              <a:t>development </a:t>
            </a:r>
          </a:p>
          <a:p>
            <a:pPr algn="ctr" fontAlgn="base">
              <a:spcBef>
                <a:spcPct val="0"/>
              </a:spcBef>
              <a:spcAft>
                <a:spcPct val="0"/>
              </a:spcAft>
            </a:pPr>
            <a:r>
              <a:rPr lang="en-GB" sz="3200" b="1" dirty="0" smtClean="0"/>
              <a:t>planning </a:t>
            </a:r>
          </a:p>
        </p:txBody>
      </p:sp>
      <p:sp>
        <p:nvSpPr>
          <p:cNvPr id="17" name="Title 1"/>
          <p:cNvSpPr txBox="1">
            <a:spLocks/>
          </p:cNvSpPr>
          <p:nvPr/>
        </p:nvSpPr>
        <p:spPr bwMode="auto">
          <a:xfrm>
            <a:off x="395536" y="44624"/>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algn="l"/>
            <a:r>
              <a:rPr lang="en-GB" sz="4000" b="1" kern="0" dirty="0" smtClean="0">
                <a:solidFill>
                  <a:srgbClr val="FFFF99"/>
                </a:solidFill>
                <a:effectLst/>
              </a:rPr>
              <a:t>And further skills demands… </a:t>
            </a:r>
            <a:endParaRPr lang="en-GB" sz="4000" b="1" kern="0" dirty="0">
              <a:solidFill>
                <a:srgbClr val="FFFF99"/>
              </a:solidFill>
              <a:effectLst/>
            </a:endParaRPr>
          </a:p>
        </p:txBody>
      </p:sp>
      <p:sp>
        <p:nvSpPr>
          <p:cNvPr id="18" name="Oval 17"/>
          <p:cNvSpPr>
            <a:spLocks noChangeArrowheads="1"/>
          </p:cNvSpPr>
          <p:nvPr/>
        </p:nvSpPr>
        <p:spPr bwMode="auto">
          <a:xfrm>
            <a:off x="323528" y="1340768"/>
            <a:ext cx="2808312" cy="1160512"/>
          </a:xfrm>
          <a:prstGeom prst="ellipse">
            <a:avLst/>
          </a:prstGeom>
          <a:solidFill>
            <a:schemeClr val="accent1">
              <a:lumMod val="50000"/>
            </a:schemeClr>
          </a:solidFill>
          <a:ln w="9525">
            <a:solidFill>
              <a:schemeClr val="tx1"/>
            </a:solidFill>
            <a:round/>
            <a:headEnd/>
            <a:tailEnd/>
          </a:ln>
          <a:effectLst/>
          <a:extLst/>
        </p:spPr>
        <p:txBody>
          <a:bodyPr wrap="none" anchor="ctr"/>
          <a:lstStyle/>
          <a:p>
            <a:pPr algn="ctr" fontAlgn="base">
              <a:spcBef>
                <a:spcPct val="0"/>
              </a:spcBef>
              <a:spcAft>
                <a:spcPct val="0"/>
              </a:spcAft>
            </a:pPr>
            <a:r>
              <a:rPr lang="en-GB" sz="3200" b="1" dirty="0"/>
              <a:t>T</a:t>
            </a:r>
            <a:r>
              <a:rPr lang="en-GB" sz="3200" b="1" dirty="0" smtClean="0"/>
              <a:t>echnological</a:t>
            </a:r>
          </a:p>
        </p:txBody>
      </p:sp>
      <p:sp>
        <p:nvSpPr>
          <p:cNvPr id="19" name="Oval 7"/>
          <p:cNvSpPr>
            <a:spLocks noChangeArrowheads="1"/>
          </p:cNvSpPr>
          <p:nvPr/>
        </p:nvSpPr>
        <p:spPr bwMode="auto">
          <a:xfrm>
            <a:off x="5580112" y="1340768"/>
            <a:ext cx="3024336" cy="1080120"/>
          </a:xfrm>
          <a:prstGeom prst="ellipse">
            <a:avLst/>
          </a:prstGeom>
          <a:solidFill>
            <a:srgbClr val="CC0099"/>
          </a:solidFill>
          <a:ln w="9525">
            <a:solidFill>
              <a:schemeClr val="tx1"/>
            </a:solidFill>
            <a:miter lim="800000"/>
            <a:headEnd/>
            <a:tailEnd/>
          </a:ln>
          <a:effectLst/>
          <a:extLst/>
        </p:spPr>
        <p:txBody>
          <a:bodyPr wrap="none" anchor="ctr"/>
          <a:lstStyle/>
          <a:p>
            <a:pPr algn="ctr" fontAlgn="base">
              <a:spcBef>
                <a:spcPct val="0"/>
              </a:spcBef>
              <a:spcAft>
                <a:spcPct val="0"/>
              </a:spcAft>
            </a:pPr>
            <a:r>
              <a:rPr lang="en-GB" sz="3200" b="1" dirty="0" smtClean="0"/>
              <a:t>Reflection</a:t>
            </a:r>
          </a:p>
        </p:txBody>
      </p:sp>
      <p:sp>
        <p:nvSpPr>
          <p:cNvPr id="14" name="Oval 9"/>
          <p:cNvSpPr>
            <a:spLocks noChangeArrowheads="1"/>
          </p:cNvSpPr>
          <p:nvPr/>
        </p:nvSpPr>
        <p:spPr bwMode="auto">
          <a:xfrm>
            <a:off x="5580112" y="2348880"/>
            <a:ext cx="3528392" cy="1296144"/>
          </a:xfrm>
          <a:prstGeom prst="ellipse">
            <a:avLst/>
          </a:prstGeom>
          <a:solidFill>
            <a:srgbClr val="7030A0"/>
          </a:solidFill>
          <a:ln w="9525">
            <a:solidFill>
              <a:schemeClr val="tx1"/>
            </a:solidFill>
            <a:miter lim="800000"/>
            <a:headEnd/>
            <a:tailEnd/>
          </a:ln>
          <a:effectLst/>
          <a:extLst/>
        </p:spPr>
        <p:txBody>
          <a:bodyPr/>
          <a:lstStyle/>
          <a:p>
            <a:pPr marL="342900" indent="-342900" algn="ctr" fontAlgn="base">
              <a:spcBef>
                <a:spcPct val="0"/>
              </a:spcBef>
              <a:spcAft>
                <a:spcPct val="0"/>
              </a:spcAft>
            </a:pPr>
            <a:r>
              <a:rPr lang="en-GB" sz="2800" b="1" dirty="0" smtClean="0"/>
              <a:t>Audience awareness </a:t>
            </a:r>
          </a:p>
        </p:txBody>
      </p:sp>
      <p:sp>
        <p:nvSpPr>
          <p:cNvPr id="20" name="Oval 14"/>
          <p:cNvSpPr>
            <a:spLocks noChangeArrowheads="1"/>
          </p:cNvSpPr>
          <p:nvPr/>
        </p:nvSpPr>
        <p:spPr bwMode="auto">
          <a:xfrm>
            <a:off x="262856" y="5301208"/>
            <a:ext cx="4752528" cy="1296144"/>
          </a:xfrm>
          <a:prstGeom prst="ellipse">
            <a:avLst/>
          </a:prstGeom>
          <a:solidFill>
            <a:srgbClr val="800080"/>
          </a:solidFill>
          <a:ln w="9525">
            <a:solidFill>
              <a:schemeClr val="tx1"/>
            </a:solidFill>
            <a:round/>
            <a:headEnd/>
            <a:tailEnd/>
          </a:ln>
          <a:effectLst/>
          <a:extLst/>
        </p:spPr>
        <p:txBody>
          <a:bodyPr wrap="none" anchor="ctr"/>
          <a:lstStyle/>
          <a:p>
            <a:pPr algn="ctr" fontAlgn="base">
              <a:spcBef>
                <a:spcPct val="0"/>
              </a:spcBef>
              <a:spcAft>
                <a:spcPct val="0"/>
              </a:spcAft>
            </a:pPr>
            <a:r>
              <a:rPr lang="en-GB" sz="3200" b="1" dirty="0" smtClean="0"/>
              <a:t>Writing for wider</a:t>
            </a:r>
          </a:p>
          <a:p>
            <a:pPr algn="ctr" fontAlgn="base">
              <a:spcBef>
                <a:spcPct val="0"/>
              </a:spcBef>
              <a:spcAft>
                <a:spcPct val="0"/>
              </a:spcAft>
            </a:pPr>
            <a:r>
              <a:rPr lang="en-GB" sz="3200" b="1" dirty="0" smtClean="0"/>
              <a:t> range of audiences </a:t>
            </a:r>
          </a:p>
        </p:txBody>
      </p:sp>
    </p:spTree>
    <p:extLst>
      <p:ext uri="{BB962C8B-B14F-4D97-AF65-F5344CB8AC3E}">
        <p14:creationId xmlns:p14="http://schemas.microsoft.com/office/powerpoint/2010/main" val="422897030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39825"/>
          </a:xfrm>
        </p:spPr>
        <p:txBody>
          <a:bodyPr/>
          <a:lstStyle/>
          <a:p>
            <a:r>
              <a:rPr lang="en-GB" sz="4000" b="1" dirty="0" smtClean="0">
                <a:solidFill>
                  <a:srgbClr val="FFFF99"/>
                </a:solidFill>
                <a:effectLst/>
              </a:rPr>
              <a:t>And more skills and attributes</a:t>
            </a:r>
            <a:endParaRPr lang="en-GB" sz="4000" b="1" dirty="0">
              <a:solidFill>
                <a:srgbClr val="FFFF99"/>
              </a:solidFill>
              <a:effectLst/>
            </a:endParaRPr>
          </a:p>
        </p:txBody>
      </p:sp>
      <p:sp>
        <p:nvSpPr>
          <p:cNvPr id="3" name="Content Placeholder 2"/>
          <p:cNvSpPr>
            <a:spLocks noGrp="1"/>
          </p:cNvSpPr>
          <p:nvPr>
            <p:ph sz="half" idx="1"/>
          </p:nvPr>
        </p:nvSpPr>
        <p:spPr>
          <a:xfrm>
            <a:off x="179512" y="1340768"/>
            <a:ext cx="4248472" cy="5040560"/>
          </a:xfrm>
        </p:spPr>
        <p:txBody>
          <a:bodyPr/>
          <a:lstStyle/>
          <a:p>
            <a:r>
              <a:rPr lang="en-GB" b="1" dirty="0">
                <a:effectLst/>
              </a:rPr>
              <a:t>Manage complex assignments</a:t>
            </a:r>
          </a:p>
          <a:p>
            <a:r>
              <a:rPr lang="en-GB" b="1" dirty="0" smtClean="0">
                <a:effectLst/>
              </a:rPr>
              <a:t>Creativity</a:t>
            </a:r>
            <a:endParaRPr lang="en-GB" b="1" dirty="0">
              <a:effectLst/>
            </a:endParaRPr>
          </a:p>
          <a:p>
            <a:r>
              <a:rPr lang="en-GB" b="1" dirty="0" smtClean="0">
                <a:effectLst/>
              </a:rPr>
              <a:t>Leadership</a:t>
            </a:r>
          </a:p>
          <a:p>
            <a:r>
              <a:rPr lang="en-GB" b="1" dirty="0" smtClean="0">
                <a:effectLst/>
              </a:rPr>
              <a:t>Negotiation</a:t>
            </a:r>
          </a:p>
          <a:p>
            <a:r>
              <a:rPr lang="en-GB" b="1" dirty="0" smtClean="0">
                <a:effectLst/>
              </a:rPr>
              <a:t>Enterprise</a:t>
            </a:r>
          </a:p>
          <a:p>
            <a:r>
              <a:rPr lang="en-GB" b="1" dirty="0" smtClean="0">
                <a:effectLst/>
              </a:rPr>
              <a:t>Flexibility</a:t>
            </a:r>
          </a:p>
          <a:p>
            <a:r>
              <a:rPr lang="en-GB" b="1" dirty="0" smtClean="0">
                <a:effectLst/>
              </a:rPr>
              <a:t>Networking</a:t>
            </a:r>
          </a:p>
          <a:p>
            <a:endParaRPr lang="en-GB" b="1" dirty="0">
              <a:effectLst/>
            </a:endParaRPr>
          </a:p>
          <a:p>
            <a:endParaRPr lang="en-GB" b="1" dirty="0" smtClean="0">
              <a:effectLst/>
            </a:endParaRPr>
          </a:p>
          <a:p>
            <a:endParaRPr lang="en-GB" dirty="0"/>
          </a:p>
        </p:txBody>
      </p:sp>
      <p:sp>
        <p:nvSpPr>
          <p:cNvPr id="4" name="Text Placeholder 3"/>
          <p:cNvSpPr>
            <a:spLocks noGrp="1"/>
          </p:cNvSpPr>
          <p:nvPr>
            <p:ph type="body" sz="half" idx="2"/>
          </p:nvPr>
        </p:nvSpPr>
        <p:spPr>
          <a:xfrm>
            <a:off x="4139952" y="1268760"/>
            <a:ext cx="5040560" cy="5328592"/>
          </a:xfrm>
        </p:spPr>
        <p:txBody>
          <a:bodyPr/>
          <a:lstStyle/>
          <a:p>
            <a:r>
              <a:rPr lang="en-GB" b="1" dirty="0" smtClean="0">
                <a:effectLst/>
              </a:rPr>
              <a:t>Emotional </a:t>
            </a:r>
            <a:r>
              <a:rPr lang="en-GB" b="1" dirty="0">
                <a:effectLst/>
              </a:rPr>
              <a:t>intelligence</a:t>
            </a:r>
          </a:p>
          <a:p>
            <a:r>
              <a:rPr lang="en-GB" b="1" dirty="0">
                <a:effectLst/>
              </a:rPr>
              <a:t>Project management</a:t>
            </a:r>
          </a:p>
          <a:p>
            <a:r>
              <a:rPr lang="en-GB" b="1" dirty="0" smtClean="0">
                <a:effectLst/>
              </a:rPr>
              <a:t>Cultural sensitivity</a:t>
            </a:r>
          </a:p>
          <a:p>
            <a:r>
              <a:rPr lang="en-GB" b="1" dirty="0" smtClean="0">
                <a:effectLst/>
              </a:rPr>
              <a:t>Global citizenship</a:t>
            </a:r>
          </a:p>
          <a:p>
            <a:r>
              <a:rPr lang="en-GB" b="1" dirty="0" smtClean="0">
                <a:effectLst/>
              </a:rPr>
              <a:t>Civic engagement</a:t>
            </a:r>
          </a:p>
          <a:p>
            <a:r>
              <a:rPr lang="en-GB" b="1" dirty="0" smtClean="0">
                <a:effectLst/>
              </a:rPr>
              <a:t>Business </a:t>
            </a:r>
            <a:r>
              <a:rPr lang="en-GB" b="1" dirty="0">
                <a:effectLst/>
              </a:rPr>
              <a:t>acumen</a:t>
            </a:r>
          </a:p>
          <a:p>
            <a:r>
              <a:rPr lang="en-GB" b="1" dirty="0">
                <a:effectLst/>
              </a:rPr>
              <a:t>Sustainability</a:t>
            </a:r>
          </a:p>
          <a:p>
            <a:r>
              <a:rPr lang="en-GB" b="1" dirty="0" smtClean="0">
                <a:effectLst/>
              </a:rPr>
              <a:t>And more…</a:t>
            </a:r>
          </a:p>
          <a:p>
            <a:r>
              <a:rPr lang="en-GB" b="1" dirty="0" smtClean="0">
                <a:effectLst/>
              </a:rPr>
              <a:t>And more….</a:t>
            </a:r>
          </a:p>
        </p:txBody>
      </p:sp>
    </p:spTree>
    <p:extLst>
      <p:ext uri="{BB962C8B-B14F-4D97-AF65-F5344CB8AC3E}">
        <p14:creationId xmlns:p14="http://schemas.microsoft.com/office/powerpoint/2010/main" val="728306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43608" y="548680"/>
            <a:ext cx="6912768"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accent4">
                    <a:lumMod val="50000"/>
                  </a:schemeClr>
                </a:solidFill>
                <a:effectLst>
                  <a:outerShdw blurRad="38100" dist="38100" dir="2700000" algn="tl">
                    <a:srgbClr val="000000">
                      <a:alpha val="43137"/>
                    </a:srgbClr>
                  </a:outerShdw>
                </a:effectLst>
              </a:rPr>
              <a:t>5</a:t>
            </a:r>
            <a:r>
              <a:rPr lang="en-GB" sz="4400" b="1" dirty="0" smtClean="0">
                <a:solidFill>
                  <a:schemeClr val="accent4">
                    <a:lumMod val="50000"/>
                  </a:schemeClr>
                </a:solidFill>
                <a:effectLst>
                  <a:outerShdw blurRad="38100" dist="38100" dir="2700000" algn="tl">
                    <a:srgbClr val="000000">
                      <a:alpha val="43137"/>
                    </a:srgbClr>
                  </a:outerShdw>
                </a:effectLst>
              </a:rPr>
              <a:t>. Streamlined, clearer frameworks to help students manage skills demands </a:t>
            </a:r>
            <a:endParaRPr lang="en-GB" sz="4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70954"/>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6" name="Picture 16" descr="C:\Users\Stella\AppData\Local\Microsoft\Windows\Temporary Internet Files\Content.IE5\QMG83DBM\woman-studying-carto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2560" y="2348880"/>
            <a:ext cx="159289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00" name="Picture 20" descr="C:\Users\Stella\AppData\Local\Microsoft\Windows\Temporary Internet Files\Content.IE5\OA1DNZ3H\student-advisory-boar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 y="332656"/>
            <a:ext cx="9152012" cy="63367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012" y="-27384"/>
            <a:ext cx="9152012" cy="923330"/>
          </a:xfrm>
          <a:prstGeom prst="rect">
            <a:avLst/>
          </a:prstGeom>
          <a:solidFill>
            <a:schemeClr val="bg1"/>
          </a:solidFill>
        </p:spPr>
        <p:txBody>
          <a:bodyPr wrap="square" rtlCol="0">
            <a:spAutoFit/>
          </a:bodyPr>
          <a:lstStyle/>
          <a:p>
            <a:pPr algn="ctr"/>
            <a:r>
              <a:rPr lang="en-GB" sz="5400" b="1" dirty="0" smtClean="0">
                <a:solidFill>
                  <a:srgbClr val="FFFF99"/>
                </a:solidFill>
              </a:rPr>
              <a:t>Academic skills</a:t>
            </a:r>
          </a:p>
        </p:txBody>
      </p:sp>
    </p:spTree>
    <p:extLst>
      <p:ext uri="{BB962C8B-B14F-4D97-AF65-F5344CB8AC3E}">
        <p14:creationId xmlns:p14="http://schemas.microsoft.com/office/powerpoint/2010/main" val="1174518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268"/>
            <a:ext cx="9253956" cy="6994268"/>
          </a:xfrm>
          <a:prstGeom prst="rect">
            <a:avLst/>
          </a:prstGeom>
        </p:spPr>
      </p:pic>
      <p:sp>
        <p:nvSpPr>
          <p:cNvPr id="3" name="TextBox 2"/>
          <p:cNvSpPr txBox="1"/>
          <p:nvPr/>
        </p:nvSpPr>
        <p:spPr>
          <a:xfrm>
            <a:off x="0" y="-171400"/>
            <a:ext cx="9253956" cy="923330"/>
          </a:xfrm>
          <a:prstGeom prst="rect">
            <a:avLst/>
          </a:prstGeom>
          <a:solidFill>
            <a:schemeClr val="bg1"/>
          </a:solidFill>
        </p:spPr>
        <p:txBody>
          <a:bodyPr wrap="square" rtlCol="0">
            <a:spAutoFit/>
          </a:bodyPr>
          <a:lstStyle/>
          <a:p>
            <a:pPr algn="ctr"/>
            <a:r>
              <a:rPr lang="en-GB" sz="5400" b="1" dirty="0" smtClean="0">
                <a:solidFill>
                  <a:srgbClr val="FFFF99"/>
                </a:solidFill>
              </a:rPr>
              <a:t>People skills…</a:t>
            </a:r>
            <a:endParaRPr lang="en-GB" sz="5400" b="1" dirty="0">
              <a:solidFill>
                <a:srgbClr val="FFFF99"/>
              </a:solidFill>
            </a:endParaRPr>
          </a:p>
        </p:txBody>
      </p:sp>
    </p:spTree>
    <p:extLst>
      <p:ext uri="{BB962C8B-B14F-4D97-AF65-F5344CB8AC3E}">
        <p14:creationId xmlns:p14="http://schemas.microsoft.com/office/powerpoint/2010/main" val="2762707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ExUVGR4aGBgYGRwcIBggHBsaGxwcGh4aHSYeICAjHBwaIC8gJCcpLCwsGB4xNTAqNSYrLCkBCQoKDgwOGg8PGjAkHyUvKiksMDQsLCwsLywsLCwsLCwsLCwsLCwsLCwsLCwsLCwsLCwsLCwsLCwsLCwsLCwsLP/AABEIAO0A1QMBIgACEQEDEQH/xAAcAAACAgMBAQAAAAAAAAAAAAAFBgQHAAIDAQj/xABBEAABAwIEBAQDBgQFBAIDAQABAgMRACEEBRIxBkFRYRMicYEHMpEUQqGxwdEjUuHwFTNicvGCkqLSJEMXY7IW/8QAGgEAAwEBAQEAAAAAAAAAAAAAAwQFAgEGAP/EADIRAAICAQQBAgQFAgcBAAAAAAECAAMRBBIhMUETUQUiYYEUIzKRoXGxFTNCQ8HR8Ab/2gAMAwEAAhEDEQA/AKTOLWfvK+prQuHrWISTtenHJPhxiFEOYhot4dIK3FSJ0pE6QAZBO1fOyVj5jCKrt1BXD+SF4KddcLOHa+dyJk8kNjms/hzpow3FisPhw3gmlMNOkp8YqCnFqT1OybTYCguIfXilpJASgHSy0myUDkEjmTzO5NOHB/AELDmIRpSkzB3MdpsKnay+qtN1v2EbpRiSFH3it8SlKViWlLJKzh2tZIiTeTSqlNXfxjwMzjsQl4vONgICISgEWJiJI60k8Q/Ch5htTzKxiG0XUACFpHUpvIHUGn/h2qpNaqTziCuQ7iRE5hAlNzexirFTwLhgdC3XlqTGoJ0JBO+kFUn3quGTBB705/8A+4aUdbuGC1n5lIdUmTAG0EDamviC6o4/D9fSE0wqwd8ZWeC8vTctu/8AU9/6it0cKZdeGCq+5fct9CKgcJYlOOe0NYFQQD53PHVCPUxc9AL1YzHw+YR/EcU4YJMKXYjkDEfvXnmOqDbWY/vGSaB4iinhvBlCijCoJRE6lurgEwPvCo+JyxhG2EwwtuUc+gkmaO58pgNut4VJYChLr0khCEXXF4BiY7xvVetcUsiymsQoCY/jIBj2SD7VpNNfcPky33M4Lax+riOrGWNt/IlpE/yMtj6yCaknHgkIJ8/ZIHobCkdnjPC6SC3i0z0W2Z/6lXHpXNjiXC69XhY3UNoeR+MiDXT8N1DclD/77zX4iryY94hxdhKiD0MfWIrk4QBZSzHLWfwvSmjijAm5bxsq3Pit+8AG3tFRMRnOC2/+dbYhxsn6H9a5/h9w7qP7TS31nzGsYkOnSoqMgi5iDG9V7xS4pOJTKypSm0EqJvMEXPtRpriLBInSrGuLIgBXhJg+sfvULJMr+35m2HfK2oaikckIFkT+Z7mnPh9FulZ7nXC4gdU6WKEU8zXJuC8TjAHEpCG+TrhgHunmfWrVw2RpaZS02EyhEJ7nmb7kmTRNaQLJEJAAAHIDkK6NpB60rrb31RG8/aCqxX+mIrWBV40quoK3P60t/FLDqUhlwCQ2pSSeUrAP6fjVuLyzWfmEAXtJ/pQfPOE0vMuMqUSFC1tjyP1qU+tTT3KzeOPtG1rFqFfeVvwdxiElrDvg3gIXIPlPypP6Gaf1YFvcLIPIkW/C9UtnvC7+EV/ETAJsqbGOlWPwbmy38MhaySpJKVHrHP3FVrq0dRZWeDFFLKdrDmMWYHWwtsoC1LQZSI8xGyh169ar3NGSNKAIBI36jf8AMinTHuENEbwoKSf5b3pc4zd/+OMRGpaCEKvEgzpURG82PW3SlKam3YhSwUbooYjDJCjIn0rKDYjM1rVJUR2BivasDTtjuBOqHtGfhrLRh2Ri3UBS1nThkK2kbuKHMDYDmTRvJc0xDWGzEOBRXoAUlRkgmQpXrB2HShWdY4PYvSgQ0wfCaT2QQARyubzT5lvBxOFfQ4YcfTczJEX3neZ586na29KkVre2I4+mYzSnar0B/MqtrL1uPMpZ82op0joZ3/X2q7sIhzSErVqsNrCw+ve9V3wpkqm8clF1hoFSTA32GxMb7dqtpzDRc9o61vVenaQe/aLVlkBE8RAHyg+td8OgbpBF4MHbv3B6GtcOgq2snmf2ohgmNEkHftSFzKOoQZxKg+LPCRbcTiWGYbWk+NoFkrB+aBcBQvO1Dvh78PTjf4j2oMkwlCbF3vq+6gdefKr4xOITpKiJgbdZ+73mueVtBpNkpRbYCAkcgI5Cqia+01CrP3+kCVA5xOuTZI1g2tKEpbSkbJEAfue5vSXx7xm0hnUrYEltBMF1Qtcb6Abk+1NGMzUOykGEj5lkQAALm/QCl/NML4mKDbKGSjSFLccQF+WPKBPXkB3NKPaqEe3n6zVa5OTKWx/FeIxE+M6oIP3UylB6C1iB3mhLawFdR619O4fLxGkhITEJQUJAPcAbD2pSz34bNY1K1hpOHfTZK02StQtC02mdtXerOj+OIhFfp4EG9W7nMpLUkgAb865qci1SHcIUKWkpIKCUqB5EGCPYiogaJJtFeqDh1yvmKEHPM2DxKgAPpRk8KYlTJfLLvhxIIQYjeRzj2oZgMEXXUNpnzKSn/uIH61duNZWHDoJSGoAP3UkSBaJNgLbVG1mtepxWgGe4da1CbmlIICtQFpFOnwzwbi8wQUXSEq1k/dSRpI9SqI9DXLjnh5KHRiWxpadVcbaHNyk9jdQNNfwVwCyh94iEqUlCFR82gmY9zS/xDWq+jJXs8TdVZV8xyxqwFwPQDr9KwqMWBHK9GPACZIESfc1GUFK2gDnafxryvO3mNA5Mh4JzQpQUoaTeSdotFaYnGpJhJB78q8zTKF6CUqtuUnt0P6UicSZ+ttxeGQkDT5S4o3kpB1J/0gKH41Ps0J1Z4HIhxatfJihmOJONzFeo6m29UdLW/E0x/DTChZxTCTpCHEqHopJEf+M1xweDZwjKElaFqUNS1JMkk7gHoNq14FUpLWIdSrQt58aTtZEmBP8Auj2r0VgVNIAvHQERG6zUExtzfCoQnw0HxFkyqO3Kkfj7MUt4ZTBs46pB0/ypTJk9JMCm7FcZqbWlDjjTbi7hSkRAJIGo6rTG8RSTxlka8Q8FlQS4BpWSkgKi6TYWsYnmINL6UkON/HmFsHyECV7XlNjPw+cj+M4hknYQVSOttvevar+qvvEfTb2kXO8KprFvob8yQ6sQOmo7e35VZvAvFRcwxSVanW4APUE+UmelKeYFKnWsYi6cQAVf6HQAFp94ketMWU4FpRLiFBtSiPLaFEXj86maqhdRSN/j+4j62mqwqOjGfAgJvHOT3J5miYQpYUoyR1gwP6UPwiElSRJKdQn61H+IvE6mA1hWrKeB1EWhG1u5NqFzuCKJwjzIme/EANNFnCDW6AQVxKUx83r67Cpvw1zd95DhfWpy4ieR5jtSLlmTvOKKWWlJSuylSUpt1NpE8hvVt5DkXgNJSnkPMep5mltXZVWPTBBYwq57IwIWXhg4khJ0nkekXFTAkxBgE7HlXrDcATW+IV5Z6XoNLEcxVzkxazvhZx3DvMqcUPGEFxIBKRNwR/KRag+cOra0Iw7gAb0NqM3MWTJ7waeXs1CbHaJqvMnfC8ycI/yy2okETOlSSPwUaZ1AB2qDC0Z5J8Qmzm+l1LOIWA4YjWFESRslXym/Stn83DS/DnUNVw2qdMETqkz37Xo9mmYJbSlWkLPKR+sVXGMxzacza0NhNlB89S5sCew5965aq7cDudrG/mJnxAhOY4tOx8XUOUhSUmR61H4ZyRGJdAUVxP3Sn8QTNNHHuUJdawz5UhJa1MuLMyYPkEjcCFR/uoPwq8xh3QouJXJGyQSDPLVYVe/GNZoQazggTtVQ9TDCWfgfhfhWvDdGtK0kK3sSOcVpiQZcbESSoQepMpM+hNM6s1ZUykqWlJI2JE+1KvFWNKXGkNCXHVBIPQC5UrsOp515bTau4a9RZyCMCDtVmqI6xIXE+ShzBPtTq8niJ2kLalQ9iJFOuQZYljCMNoTAQ2nbnYE/jSR/g7zSMQt1YWfAeISJ/lgD0iT6048CZunFZewsGSEhJ9U2/SrN4/MIxx/zA1E+iG+smvIBv02r1jCCK74hmxGwrTCmBFT7G9M8wwORPMSkaSkcxzqnPiBw8ttxK0klbjXzRcFBGoD1SRH+2rixoJ3HvMUr8SZN9oa0gwtJlBPI9D2Isam1/FFo1I3DA6z9IRa96ECUi6ELcCW1AkHSqfKDOyvNEdxyq0MvwiMPh0NJMpQmLXCjuo95JpRfwimXtLqQlYgmFAyDPMenOKdeA1sYht5HlWplYgzsFCY9iDXotYVWoXA7lAgaLeWRhhoh8cAqAd0wCkoKdIMxsPpBjsa48O8VJSG2cWfEQANLkSpuNr/eSP5TeKtDPuHm3WVNwEk3SRyI2qq8fw34KiXm9AmNVokdCPrSWg1dOsq9InBHXv8AaGtRqSbFXIP8SwMViNiNMKGoKABCgdlA8/02rKVMr44bwWpkjxU2KQROgmdUesA1laNWoU4CgidWxCMxtyjhPBIbcZ8NaWnYmVlYSobKTNwR1FCW+GXMFiUJcIW3qhtzrqBieh2tTawkKmetc3snfVim3Gz/AAFslp4TMKSVFtRB2tbVWw7Ak577nCo8zm20IgnekD4iYlQxqFk6tDY9xKrfiPwp1cR5oJ2NLXHGQl5IWi6k7d4uR+tMKRuDT7GVZZpwfxopC0hc+GTpIVukk2UO0/nVvZbmKSmCN+Y51R/C+XofQptw6XZ8qjaD0PVJt7irIyJ1eHa04gpR4cAKKhcc52ipOt0qi/1FXBP8wibbK8ZzHplUgdKQvilxy5hA2xh0FTznnmJASlQkdZVtUzFfFLAMo1F3V0SlJJV6W277VT/GPxBexr6nEJ8JEaU/zaRsCfWTbrT+j0w3ZsHEX2HORLb4X4k+0IIIIMGx+ZskXSf0PeujOT/ZsY2pIlKjpO5+YRf8DVO/DjHPf4kwlJUS6rSqeadzPoASP619ElkpeSSPIOfrYCOxvNB1tW1wR1n+JoNsz/SDsZlWIuG3EhM21JmPS9cMt4RaPlPmKbqXAlRVz9KOY3EFaghuJ3M7D1ipDbXhgnmdz1riItlhP+kQXqMFxAeafDxl/Cqw5ccCFK18rK3taPaqI4y4Nfy98NqMhXmbWDYx67EdK+kstzZLsiwUNxM1zz/hfD41ARiGw4EmReCPQi9Va1UL+XxPq9QyHDcifOnCzKlYtlb7il6VgkqUTbkLmd4FWRmecBCnHgLplCB1iZ/Ez/0ipub/AApwrCg60stNAgrbUCsGATAM6hMVXvE+YKxjqFpR4KYSmEXBIUQFRYSRyn7sSaXWo+vvbwOIXWahLKwtfEbMJxNpw7z7yglIbUlAN9SlCEgDnz+lKvA3xGfRi2WtKENOrCFgCAdRAnsZqL8QWtCmGtRUEIIBMXvvCbCfU0ohSgpJROsEFMXMg2j3ou4WcnzC06ULVzPrF5eoWteK4hNa4ALLCC6AhwpSVgclEAqj3mtdek3Ig7GpdwGYsntJDj0J2m1V5x5xt9mZJQB4i/KhO5nmTO0b094hcpOn26E8vaqwPBzr+IU7iSghJIABlIvcyYnlb60BKUscb1ziGrwoJiv8P+HHMS47iMVKhEjUfmUQd+wFNHw/xbTGMUAAhLiFhUDcpUkp2G9z9ajcTcUoYjDYe6h8xHOe/U/3tXXg3LSn+KZEDQmeZJlRHvb2q5ew9EqfPiJVrvu3DqO2IzBC1EXEAqkiAAKo/jXPlY/F6EEhlCtKd73ur13p24qzBS5S24NoVawvzVsKQ8bjGwQGgFaZuBaTvpG/Lc79hUr4dokqsNoH9PpHtVbtTZAmY5aULgX7yaymTJ+HHMWlS50iYk/eMX+lqyrJ1CjjMQWlyM5lpsYgD271K8VagDJSg2ifmP8ASlfOcySy2twG4FhMST615whnKn0lKgdUBQmOZ5RU1wdufaWAo8+YzO5ZNwZ7RXAZeSYgmi2FJtvFdXc3aZUEqUEnfYyO5oaWGZdAORETiDhgpPjM/ODdH83dI67yPehmWZ8zih4WMvpV5VEeZB9+XY1ZPEuULxLSVsBC1JMqEwVpImUHksEAjkdjSJnmQeMnWtBYdIjxSnQCRyeT90/6hamFsBUB/t7iJnGcrFjiTgp5j+PP2lk7Opiw3GofdtF4ihOFw+mFFSAPUEnr6UeyvN8VgXvDXMc0qulSTzB2II2rfiPJWcQhT+DTpdsXGOs3Km//AF7GjDcx2n94zXcqjmdfh+hAzBh0W0r+Un+ZKk7xcyRarmzzMVJUE6TFoUkxEmII5183cPZ0W1oUomELC/SDevpOPGwyF2VJCgeomRU74gjhSgnbNpK2eJIwjSmoKRIP59+1e8SYshry2JH51LbxiSkRyt6W5itn8AFdz+Fa0SFU2diT7GycmV/wzgPBUSgkKUZJP3rk3/emlfGqEFtLhS2pxOpOpUahzIJt+NZicuEwkRG56VVfxUKDjEEuhsIaSECbAXO3U9fSiLd+bsWFSvfy0sfi7iFgsK1uISCLSsGTFoAO9VpwfhG8QXUOp1JJGnuFAbxvekjxmjpl0T2ny/vNMnCuJbUtLSHQh1JPhqJ+YkyR701uZTuIhDplK8GH/iLwSpt3xkhamNICQL+HH3SOnekrJcreVjWfCaVAcTJ5adQk9rTV9ZPnCSiHVatUjSU3tYzQPiLCNsKBYSEpUozHJQi1vYisNmsbl5EyljD5DHx/mOv4d6DYjHhDgSo/MCIF/QwK7rzHW0FnyBQBvuJ6Dc350PwzxWopYQNcSpSt79Ty9BS7HiYTAHM9x2KIbJWQmB8s3PqeXpVccRY7F41RZwrajAAgQAkepgD3NWm5w8hQ/jS4rnBIHtH61GxTLeFwzhaRp0hSo6wJvN6ySwIIE6CDKc//ABxmDQB8ELWo7hxPk5EkkzPpNdX3PsLJZdfLi5nwkTpR/p1G/e1r018IccrccCX1pUlfyqsNJ/8AU9etSuP+Eg8EvNsl1wWKUkJ1A7STaAaO5Yna4haiuPlMp/McyfxB0pSdP8oFMvCnwzeWQ5if4TfJP3lf+oj3o3wtjUYVS04xnwFITrTKdkgwqIkEAQZHeacMu4ow2JJDLqHdIkgG4Faa1lBUDAEy6V545M4JwjbQCEJCUpEAAVlTnSZ5VlKEn2hOJUfFCXHFaUCYTJk7eb+lM/AZQooQhMEtmT18wO3X96Vc9zPwX1pVzSnf3pn4BxjCX9S3UpcIhtBIGqYJjvYWqjqUxo2YdzDOReBHxxkt3UarPNsz+1446VLDdkhQIERHLoSd+k9KtDN3gtpQ5BJ/I1VuAyJwQpJBJ5EbQCBf3pD4SGty0NqbAteG7MtPg5hf2RtCrFvy7kyBtv2j60bxWDC0lB+8IHbpQvgxtSWSFmSCBPWEpB/KiWPfOpKURrVYdBHM+lL7vzGX2MUB3Si8Tmbb+togJU2ogp3LZSqCpo76DzTyqH4CkL+bzpvIO4O0diOdWUn4CMa/FTi8QlySqRoiSZNin8Jqbifg+CmEYiCCYJRsD92x2F46V6CtABkQbWjrxKfzHCALGJQkEBaC8naIIgxykJIPcjrX0EzmbbiGw0UFK0hSIIhSTzEd4qvsy+FeLZ1lBQ+2pJSpKbEgjod+vtVeMcQ4nCrw/mOvCHQkXCigqGppQO4MWESKzZozqASDjE+VxwJ9DsZdpUVT5uXpUtGJWqEi3U0N/wAeEIAQorUAQIPMA3miRxulF9KVASqPu/1qP6u4lFOMdzTKV7E0edKleGnZI8x2E8hNVxxh8MWcdiS8rGaFFIToAB+Wiue8YEEob2O0b39qBf4ViFQ4RoTy1CImhVaj0nzWMmHXTll+Y4gJz4EOG7OIQ4OivKfqJ/Kh+A+HDjD4+0suBKDMpM6j90AjlN6Z8O5iWiFJJMGBBkeljRkcZPpTCiJHMgWqgfixClHX/ua/CMDlTmdMyzFSCGwga0gFRPWB9aO4d5Bw6XXgnVrKriJtc0qoQ5iVyPMpRua04qzqVIw7JBS2mCeRWd4/Kpg1L2MWHU6aRwPM84h4xJVCSdIO8iSew5X6U2fDZwKw61/eLhn2Aj++9VewlphGrFaSCqVIm563HPsKufg91heFQ5hhpYUPJaOxJm8zP0ppamZgxmLtqJtEJqRehfEeB8RlaYJJQoCP9po0o1GeBrOtvNC8DMWQnM+eCEJA8NKi4U+aRYRaJ/lKfxFW3wzmni4cJUZW2EhR62sff86ReMMuTgXlKkLbcVJSLqRJ6DlUz4eZ54r7nl0wiP8AcNR0n2E/WqQeu6pbVn1auGKnqOmb5ehxtXiBMAG5iwIIJnlaqHyLMv8ADcYdQJQCptcfy6t+5EA1ZvxSzN1OHT4Z0tqOle17FQk7xuIqreJQC8o81JQo+pQmfxv71R+EVrfY9b9MP7T7UEqAw8S1MFneHeGtGIQoHqoAjsQbg1lUWoCspk//AC9OeLJga5vaPvHWShxCXkglQgK7jr7Uo5XhkOrCdRa/lUeR/wBV59xVtsoQtESFIUJHMGaSeJeCFtpU6yNSd9rjr7dD9alVW7PlMctQthhH7hNjGaFs4lbbqdEIWlUkzIudiNr9qXVZy+yvzsnSnyEJMkqHbpH5ilvhjjx/A6WlgKQPurm08xe1MufcQNYoeLh/80pugnc8ik2mwEj9qxUDRbnwZm7FyYxzGjI+PVsQMWyptpcltaElQg3vpm/4015RnbT7niI1aSAElQ0nncA3gx+FVlw7xz9nQ2ziQQVGdRBCetjFqcE5yziIcQ8NgkCJkSYsINpiaXt0Sq5dB3BrYuMEYMdHse4hQSEgg85qc1iLeY0j4TFLbWSpxtSD/qII7iRy9a64LGYlp1IUgvNq/wDsRBjprTuD3Eix2rZ9SvmCAVo86qFZjwxhn3EuuMNqdQZQ4pIJBG16nYfFhQ79K2ViLWo6vkcmDwQYCxmL86kueUi6VC1juJ7dfSlPiDiRKEQmYkyd5qfxnm3mUhJgbE+1/wBB7VXWFwzj+JQ2EkoKoMfdE3M9Kj20hCRnk8/b2lDTqLOT0I68E8PqcX9oWQoLEoHTlPryp1zbLkLw621/KUke0V5w8wAICSjTYDlA2iveIGFaJHLelxuRfVWZdt9m0mVCCvBJUlJIXqIJG0Cw+ovUpriRxLaS4226pR/lvHKY3NaZs0gPL82tZVfoOkTubUMxDjqoDfkA32opYWnc/ZjyrgYAhbG55iT5UhLSDYhCYt3NzH0oTjXFISPBbW6vrBhNdGseCY1nl1iiWExygvSPMdxv/wAV9XYlTAkZn1iMB1iV/jsnxKzKsPiFKPPw1HfpAivofgEeFlmFbWNCktJCkmxB5yDSU1xt4MoWtSIM3v8AmKIYb4lhIvoVIkE8/wCwKsPr/wARjAwBJttTL3LAXiB1H1oHxHxP4TcNtuOOKsgJTIJ7nlFLS/iykGAyCL3677fSorvxQdUT4WGB5fXrFBdPUHMBuAmzGUlplzF4w6nnAUtoUdiZBnvFROC8sDalrIS2NISAkH1MdNwPaoQyvG5hiG1PkobFx5TpHP3NPuGypDaAlE26xesllCitehGK1Yne37RZ42wCnsMlttJUNepR5iJiB71UnF5SnErTp/ykIQZ6hAn8av1VjMVW/F2QMYcv4wElalJGlQSpKVLsVeYHzWtO3Q01pLBRZuBznr7z65dw+aVP43asprwrGExcqfcDLiTBOmzg5GEwJFwYA5VlV/8AE7RwYv8Ahc8iBcq4nfYGlCzp/lNwPTpT3wVx94hLeJImZSoJtHMHp61WOGwinFBCQSpRgAU/ZJwCtHnW6AYgpAmJ7mkb9gUgjmMafczDPUOcX8L4RxHih1LZ33H4dPSkr/A3WVB1J1tp8wW2ekQDaQfUUQzbhJ1CtTY8UHcAXHtzqNl+OUhXllBFiOvUEUhuZB7yqulR/wBJ5hdvjZtxJ8RvSmNJ2vP3tt/auuFewGn+G+5hiq8xqSYPtA7T7UPxZw7g/jNaSTOtoAGe/L/iur/BDZUlKMU2FKTqSlwhJVMxzi8Gi12Bh5ERu05qbDCM+By/EKbC2XG8aN7ETG1kq82w5VId4oeabKVNusqm2lNwOfzCP+aGcK4Z/DLDOIbhBJCXEkEIJ5SDtP506sYpaJbcKnP9xm3/AFVl7ipweosKxBTPGym0D+MpSlXAcE+xjap2D4+VCvEaT/uQqbnaRtFKfE+YtIccS4wkrSAWwny6gRsVCQDPOKXcvZZxCSG1uMLAkhcEf9ybz7VrIYbvE2tI8jEauIHVuKX5gNXP6k/nRD4d4BSEiFBxTrgF/wCVHmUZ53iguapQlMLKlFQtpv0iDRr4Z4n/AOUElJSEJJSD33qezbmxGlQpUcS1sPg3B8y59ABH71tmLOptQ6jeprZkVGzAkJJ3EXH7UzZpVWo7JLVyW5lBP5eoOEKMQVEE/eIt+dQWMKUS46SCkzp5q7AfrRrMWUqcMr2WqfdU0LxeKv8AIlUDdR6HlUxMniehD4El4DHJ1EhlIO41379hRrDcRvOB1bLLJxDaZTKbLAHmAM7xyoRgc+CAFKKY6ACPSp+VcVJ8cFSEJMkCBpIm57HoK3XUN+WHEBfcSOFinmvGin1a3MJh1K5zrE+1Rcs4v8V5tDzDXhyE+UHUkTyk3infE/D/AA2KUpxpamFLJOiQpAUrzHfYCTz9qUsZ8NsZhHipaNaACQ43f0tuDXoXXSNTmkcyaljtYFc8S1Wvhyw4kOJXKTBGlIg/3NFMt4SaY80TJ2IF+ckAVVWR8VYvCo0pUoIBiFC0++0dKuDh3GKxGEacUZURePWpO8E7Y3dQaxu4xJKzPOuP3u03ruWaiOAA3FbfKjiCWerZBP3h7SPwpV+JmCT9gUU3h1BM7C5TJ/7qb20puISOnL8jQ3O8mD2GebcUEJWk+YmyTuk36ECoNuruq1Sj/TmdKgqcz5rzTAllZSopUZ3B1A+hG4vWVMzTwkrKHCFFBIlFwe4I3FZXswAecxE2kHG2NnBGRpS145HnWSB2Atb1pvaTJgUH4TxKV4RATuiQodwf1rqniptt4pTfSYUZ7CYEUtZuLnI55lThR9I7ZNgbgqg+29DOPODWFMOPoQEOIBVqAjVzg9aa8rWFAEQQRvSt8UcwdQwG0AhtZhax7Qn3qe75nai3qACVMyzrVpgqURAH9/3enDDYUMsNlYSVobCZi9pMAj33FD+GcuhBeKecJMxtuRP0rMyeXiHEoElRkCdMADcqMH+zTVIPJ8Terfe+0eIIzrEl5elKQVHbSm4g7iIvPOBVtcOK+1YVtTgh1A0q53HX1EH3pM4Z4PcxLxaOpjDsmHHIAUsi5v0PIbRViKw+FwTYRhk9zeSo9VE8/wClfamsKo+bn2izsuNgHPvET4hZSEBt5Z0jVoJgnunb3pTw2B/iy3pINlEd96trFYvD4ttbT4hpcc4IIghQ6EHnQLAZXgkYpKE+UpVGoKUdUDVBmxmKDUqemSWw3tDC51AQrmRs6y4pGgKjwY83SUg3t150IynM1MYxDilFR1JCj2NjH1o7mKpedIVc6tuW31FIObZkW33EpbT5BvcbgctudLrWWOVhkIC4bzPp/DqlIPUVmIPlNQuHsRrwrKt5bT//ACK04jxfhsOL5JST79KsZ/LkHHzYlFPOpL6yoky4qIHc2oXm+C1JU7KglHzJAkpnY+kRej72Wl9ZAUENpJgjczvYXJmpmAy5KHvD1apECfvWuCLzasU6EZ3GPHWHgSvMNi2gn/OKVdFJtPqNqmYdZCylcGRuN9pBFcOLsiDDp0jShWyTPlI3HpzHb0qI2oqbbWFQUwgn02P0imNboVrQOhyDGNNqd7FXEPs56+lH8MFOntM2ib899qN5F8YnGlJS63qbmCdR1C4kif3oe9glrwDygdLjJ8RJH3kixHQiDalthBWlJcSFFd+hMmxta9TKh6Y3T561uJXHUvfD5nluZoEhBJ6jSoc9x/zcVOyzh5zCeXDLDrRmULPmT3Sra3Q/WqIwgQlwK8UIVMaSogCxvOw5UeyziHMGHCUuFSJhMHWIkR19YNbYo/JHMTKW1/LniXU24pU6kKQRyUPxEEg/WozpmBSJgfjU4FaXW0TaxJHrv1piw3xWwS0y6PC7KH1j0rWAepkWMvYmmfZ63h0+ZQCuSfvKveBVXcWcRYvNXAw0khtP3BzPJS++1uXrVl4/iXKHDrUlLigDBvbbYExSjm/xHRHg5fh4J8oKUjv0G9GTT1hvUbsQNuoY8LEt/hdtiG3vMsbxynlWU4ZVwsopKnwp1xR80EDT2km59Nqyj/iKB5gfRuPMV+CHFB8pCoSUKJHpF6x5xS8QdJISs6otFwTG1ZwlkD7jjboBbQDJUry6hHKbkH6VPbwKIjbSbEGDY8vyp3UBHtJX2j5s2pgy3OCXw5hGlfe0wqOqSR+lZxi0FYZ1N1HTYDcnlQ/hPHtMYZtLjzQVBJ86balFQm/Q1NfxyXzrQQptJkqkAHT3Vbf9a8Rp1ZtQ4PWTiHyVw0WcSlOEwokEHTGkgjudzG/ak9GMU0kAA+IuSSb6UydIgiLxJHpRfMnV47F6G4gq+UgAQmDfTIv1HKghwD+HfKX0yokkiZSQdig9OVqu3n0q9ohNAgvtLPGNvixRw5SJ1C4A3Inc/wBL0vNZk46FJMqB/CPWijDZK5iOduX7VsMsTilqAIad3TYBK7c42Pepu8WHPmVAgpzgDH9ovqwClXEoHcqifQb0wcJYJJU84pzVpTABtdXOe0W9aEs5c8lwog6kEyg8uvPam7KMnWlCtCNPigefT8sEHY2g7db10NlgpM5dZhMicGcMshSjJ0pgbWuDe1/elDN81T9pUlbbewhRSSZIB5ED8KtBWBdSFJ+6JUSQDqSdiDMj0IpMzng9Ti1OpRICfNfoTBohZKzgmJ1tu7li/DTOVO4RrYgeQ8tJT+kRTJnzIeYcQP5T+R/Wq4+F7ymVPMq8s+dM9QBq/Ag035zxOjDBRJClkQlA5k9qb09m/CrJuprCWGVtkrSlPqESggSZuDvAHep77ATimtJiTym8WJ6f817lrQQC6shK3Y8oBTYSeh5bzFS8FpQ5rXOoJOnrHpspPl+YWFXFBCxMkZgL4m5YFYVx0SVNqbPoFEpP4EVX+UYVSmHYSo6SlQMbz5SPyq2MbilJw+LcBCFAJvPluvr6Us4PMJVoecu6kpQO5FiI7xUvV604NQGRmUtHR/uZ5k7gWTDDgs42tJSrkIsB9KWc2SGSuBCtOkCPlgwAPpRPgbOPCxSQsFRQRB5gEjyn6/hUPjzD+FmL4WJSohQ9FJkfjNTypL9x2oEWFTE6Tuak4JakyUEp2uCR+VatYcqXp2qY+8E6UQCB8xHO9xTRbwIc46MN4Xi9BCU4hnxYABUFCTHOFJN/QiiimssfbW4oqbSjTq1IUI1GB8qlTftypMeYGpPhEknl0JMAUQzrBqYwQaVZbzsnulsf+xrK1+o6qvZi99dQQtjmHWMJlKV6g/qn7utZH08MfSadMLk+GZT5EjbkIHufmP1FUW3htMfgasrgbM1vJUhQJbbF1H7nRJ6zBqxd8ONVe5m68SQjqTwOY0u5kAbW/vkBWUOxKkE2SojrP9Kyopz4Ee2iE8LojzDUdgBaPfp2qvOIspfaeUpCilvUdNpCdW4n96dMI6RPrUghK0kG8/lRUco2Zp0yMRa4cxeBCR4rp1onUFkQuD0NxFduIviOnSWsORpO+m82sLRXfEcAYVZFlonkk2+hBotlfw9w2HcGhCnViIKxMGN4AAru5CxfHMXdGIClpE4JyNbTYdcjxHO2w6Vp8RnIcYH3gg36SR+3402FvruKU/iAgHwEm5CVEjnciPyJ9qFq2yATGND8toixhgokAKIB77+tFEpSm6lkqP8ALf2PvQtY0pI59YG9jHrNRWXT1jr3vNTgPM9E4FnIltcMMs4n+Ju4hOkqIuR19Ykewpr0NswVECCASYAKTtPIxVS8JZu8hTiWSA4W16Aq9wkEfUjah6sDj8UkLe1nVeFW+g2HpVb4dpkuJLkCeZ1lbI+PEs3Nc/Z/+ope06tSUqEwfW0TXfKsIF61KBSCIhUSDaB0mqfcwr7MgyEkjUnVZQ6KE3FH8kx2JPiPl0pQdRvstXYdu1NX/Cqc+org/SAFhC7eoxcWZ2hvEIDIK3UpVqCQDEiLxzpeyF511alrbAJVqCpOodkz2oMhpbKi86pSQoyn+ZW2w9+depedxLgKSUiZFza/zQOftXaxXSsE6l++o6BhCIVKbzc/eKTJSR8o9T+NQDiXHVayClsK1IQYKjYiTH3ZNo71JOXDx/4n8aQCQb8gCU9J/SijmGZwiFYnGr0gmUo5rj5QBSN2vNjFKv3hEoC4J79ovcegsZTC4DmIcSAOcJufy3qsFY4DwVfeaIMAdDNM/GPEQzF3WpYbQgQhtX3R7czS81gWlmA5Bvv+lBXCjmVqUKpz3HfOGIfBRpS24kOJVIFj5h9Jj2qV8QcsDreHxIBkp8M+qTI/Wl9bn2jL0huVOYRQT/0q+U+gPl9qe8gR9qyxaF3W3cDuBPrSjBlTI8RUsUsGZG4Y4KaWkEgKBB7HzCFJV6G4NKPGPAisLitCAS04JbO8dQff86s3gjP0KbDahpWOZ+93NGs+dbQ14rgBDfmEib9ql1aq1LGyck+IV7nru+YcSn2/hi+hKVkoAA1lJUAoDeY7b0m8U5x9ofJTJbQAhvuBur/qN/pViqzha8ShxwqjxEzcRGq4joAetJOK4PxH2hxptlwobWpOrSYgExE72517L4ZWEvzaeccffuJ6jUNakAq8xCYMire4MysHBspHMKcX1J1EfkAKT8Hww8owlooEwVr8sdd7n2p/0/Y2ktIXZI9VKJuSel7xVH4zZXhQrZPmL6fPPEh4hSG1EQD1vAHYdfWsqPiczXbzT6gH8xWV5zMcwZ6wPMR3qT4YFcMO2dduZoljcIpOkcyJjpRc8wxm2DUBCjJKbx1i9Ss0zg4VheIek6rNtlRTrUSNovAHOoyUaEFSrEiAOZnnUfP8t+34coX/AJrCCtlXoPMg9QR+Qr5QCwB6zzAPzzBr3xJSUKLeGIUBPmXKZkAW3i/4UtozheIDhfOtY80zAjkkAWgflQZZ3CjF7n0m3415gXCFWG4ge4r7W0qljKvUr6RF9INjmE23BChF48xPX9xUfD4BRFrTa5r3CJUqyRBMb39KZMA/oOlLQeSnyyRadyfXl6UgAcxyx1qHHcI5FlLOHCFqJUtQkXII39gKL4vJHcQCXHylMwEt7Ef6oue5oTis2ShAUtHmMmBPlSOQNLeacZvSShWkXIHP6jf3qolldY2yC9dtzbzD+YfDjCqmFuJcgQZmD12rzMUBh1GH1HwsOmD/AKikSZ7lUye9LDuZPodbWCso1IUojncEg+1FsViS666pV5WbHe6jXG1AUZxiLvQxwGOROmIQjGrGiUq2gzy5z17nemHIcGlB8JtMnfUTuqB7Tf8AGg+BbS3KknWRvG8d6feD8IFS5EKWPoNpHQ2FS31Fmpfb0IV61pWbYLAow8lUOYgyQkx5bCx7X2qquO0Yp10uOhSoJHYX2T2qwfiGvw3Gg24WlISVEgSSSoAT66TSxiuJlqRDiEPJ5xZRnvcchW/krwBN6UPnf3K3bw67+U1tgUnVIsRPKnBw4Z0+VK2iBcWI+szeoWYZI2kAqxCEahYKt2t1ra3bjt8yoevm4nPg7GaMSUufJiAW1+/yq9j+dNPCWNOCxi23SLqKSOl/2vSNhwyk/PrI5JBN+V9vxplZQnMUFaJTimxdEwp1AFlJj74FiOcUU0vyzKdvRMm60I2ChyYy47MkYDGlLqf4L8KadSLo6g9v3NTeL8w14doIWFoWoyQZB0pmPrf2qv8AO86ceQjDuDWkbAi6SO/I9vxrjkTDza0NyVIU4m38t4n6GgJ8LT1Uv9v2MQfUlhtbuWBl+TowzKFL8zpTKZ+4Dtb+Yjnyobi8ctZ3JJozxI8fFUnoSKEsop2xtxLGGqQBRJGDDiFAqmIJg3BIFqEYpRWqTN+vOjKcRojlMyIm1DsTBNtht70HdkQgHMgPoKovFZXWR6VlYzNxiwOYIOHZxDTaQHUBRVJVpUfmSCehteoWY4hRIMzJvVe8HcbLwh8NwFzDLPnRPyz95HQ/nVhs5vgVHU3jGkj+V2xT9abs01lDYPI8TCsD1Jf2XyBRMEjnP9+9SMnT86idIQ2sqVy+Uj9aHZnxtgW0hKlrxZ6tAQi3IqsfSlDP/iH4zZYwzZZaV85UZUvsYsBWqtNdccBTj3mC3ECOIStvfzAyT17e9c/tRGnYgACRyPepOVDxHC0AJUkkdSUiY+k1wVlqmirxEqSBf3F7jmD1r7XVlL2Df1lbS3L6a8w1kiQEuunZtE+5sn8TWmA4gWpxtsJASm5F7xua1wr2vBvfcKnEi3+lJUaCYB1SFyggqIIvv33PSltOveYHUt88Ysz4mbUvSRCdpTIP0/SouW5GklbiylxoJnoT8uw632oTicCpUqkEm+/9fSiWOxPgYRA56jsLyAef5j0r5v1cTII24UycrCYh5RCNLaIIP3iRP3jflHStGsufZcLbiZWbpNoUOx2rXLc0Km7K3UBcxyuTPWtTjfFeDSzAGwECOkUu7ZyCIcUKR3DOWeICpKEKW6TZKf75VbHBmVOsMw9pBJmE3iYtPb9aR8jxOHw60rDy1L0kEqExPIc+lMD/ABKrwv4am5JJuoDcz+FEpTHMmX1uTtEWPjClX2lhSZIWkoIHUEKH5mo/2VLTcEBCtMyQOk2/KmA48OpPnSXAd9OqLXCCfpPak3iDOEBU3WtNvMbAgzsBWmRMbmjVG84RR1BrrSU3Juq4/pUfiVoKwpUd0LSR6GQR+VRcwzLxRrN1AiT0mwFH8LkTmJwT7baCtYSnSBuTqBG/alV/LsR/rHrV/KO4xCw2MPWI/GuiMxUleoKKVAylSbaT2piw/wAIswXBUlpgf/scAPuEyaLMfBk2149gHoEqV+or2f4/Tsm1mz/M81yDxIWE49wzwH25hSnQI8dmApXdaT5Se9MPDuJwGJfQ20++VG4lmIi8kzAFt6FvfA17/wCnFsOn+UgpJ9N6aeBuDF5e0oPJAedUSSCDCEbAEcjvULU+gATQxBPibG1j8wnXPHpxCydpkdx1FDDiPwqZmLkq1EavW1RFNoUDonVEwfxg0qo9zG8gASNiXyTW+GaKyBPeuYjtNEStCG5RMncnp2rmMTpMEYgpCj+1ZULHPebesrmBO5lbJMEVOSNVzaNjzqFh0lSqPHL5APy2r3lK7u5P3ATVtMpEWVPOojqVa7RG5NS20FIMTPU1BxytJHmm2wNHYDbOdyXlOLW26l4C6FA+2x/CRTnxBlodIcBSpCkakE31J1Ei9V+ziuXWmjhDi5DQOHxF2iRC9yjt6X/OoHxTTG0CxOYzp3wcGeowpRh3BzJHU3sPry9qB4djSspVJvYz+P0tVjqyVC8PqQoOII1ApMnyn9oNIOHcSg+ZMFTqgDz329L15lCyFhKH+byZ3wGXpSvQ4CW1mJNoI71K4l4fdbQBdxuZB3IgEQf3pqweZsvpLa06imZ5AxMHsdq0wmLWhZaWSpEEok7gctr8vpTK4ddwPMVDtW/MQkocbS2pNhJM235j6V1zHGatK02MDc3HpTLicGwVBBIE3ExN6jvcNfwwgGQCSJAFp5kUobBnkR8WDuLqcVeSo94NEmcxCgAVKTaLXNTk8MHTAQSeqY/WuGFyN0KgpIAtJ/pQmZCMxkXKQeZ1/wAW8CEpnzblW/8AxQnF6FrKvEsTsBR5/I03JTyiSo/3NDEZaBBQlXlPPnWK3XsQaOuc+Z0w+UpbbJhRnbV/fKn/AC3EjC4AuFYaW8oaJ30gbikx3OwiVKEpH3Bz/aTuaXsxz5eKfC3SNwAnZKEjYADtXakewlmg7RvXaT/WPY4mQsKBedgbrAEK7CedRi4y6kpRiVhYNp67wbUhPv6yQkEBM+UfKO4FT+F8a4h+BB1Dc8osPTpNPImPEWegBdwkvMc2xeDdhRCkk2WN/ry3FWlk+ZOP4LDqcVqU42rzdDJEH2tSfxJiApoNT5lJPlEbxsPpeKZ+FlRg0MLUlKx/lyR5p3TPfcfSt2KP1DxET1Bjq1wR/YqI3qUoATqG3KKMu6yvQtO25ULj6b0Ax+IWARGkekf1rIweRD7uMQ+8EzCigEC6iib9ZFeMZSXQrQfEtaLbevKhTOYpw+Ccfea8VKSlKRMSZ69gaVc0+Lrym/CwzScKnqm6j7mvlrsuJFIzBkhBljiMGLwJJ+W/pXlQ8i47wrrU4tS2nU2JQJDn+rsetZWfw+oHBrMIHT3ipg8/wmohWFbQOSgp0Ed/8ymsYZhxpK0oKUnZSXdX/isT/wCVVupgTFPWDYAykQBJm/MGZJFP+u1fzKxgvSY8NITrJShSxDjaTClCxRItqSbgHqJFLeOKdVqb3cnS242EkgYhhQWOX+Xr97ifekRxdV9LrrLcrZzAugUZEkYZW9YtyVSK4NrMUycIcKpxeORh1rKUm5IFyN4F7etNvcK6956EwAWwBPOHMycaeQtoLOn5kJBOoGxsO1NvEXBDqlpW0lWidQBSbAwY9RVk/wCGs5cyUYZpKQkXUbqV3Urc0ObW48NSnCOwA/WvJa3UetYGUYj1TkLmIWT4HEfaSCkaZiSL7D8qYcRw24opWSISbXo4uNN5MHrE+sClPiLi1wJWhICYG89D+1Lp8nP2myTYQIu8UqAUo7lq57SCPzg0HwnFbyFRrUE7EKuL3517jcYssvuz54TJ6+cClvEZy44IWQbg7AXAjl2pqmjcuTOW6r0zsj5hePcQIGhpd7QCNxEWqVjON3UHSpluYIso/tuL0s4FP8JLpvyj/aJFa4tzWQuwkEx/Wl2Rd2MRlUV/Ed8JjXX9BCWU6ikXUTBjpA3O/tQbM81xF0L0taZBCU3sTuT3rnwnnC0rSgAQJN/rtVpDLGMQkLW0ApYuQYmYF+tLYw+0CfJatByy5HiUp4alcpEb/vW7eQkrAuJ2H51b2IyLDskpDcgiD5jyvU/L8uZmfCTO4Judu9FR3JwOJm7VA8gSnMHwPinFQlFpgqvA96dMtyZrL2SSQ7iFD5Y/AelN2aqK1huSkK2i0ewpPzTMDhkL0jUUqIkk3jmaObCvcFva1ZESwAS49GtZ+kjl3BFCeKc4W4lKQUgRyt63A7TQTNM4W6rUbdh/frUZrEqcgE7C3aJEfjWstiaWsDmNfDvHTbDKUYpC3UhRAWFedANwBe43tyqU7xTlRVqU/iVj+Tw7+mqY96Q81A8KQI8w/W9A1GmqNJXchY5zmJ6uw1vge0cOM/iAcYEstN+Bhm/lRN1d1UoKVWor01XprWlNqSc7lzzNguK8rSaytetM4n//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hQSERUUExQWExUVGR4aGBgYGRwcIBggHBsaGxwcGh4aHSYeICAjHBwaIC8gJCcpLCwsGB4xNTAqNSYrLCkBCQoKDgwOGg8PGjAkHyUvKiksMDQsLCwsLywsLCwsLCwsLCwsLCwsLCwsLCwsLCwsLCwsLCwsLCwsLCwsLCwsLP/AABEIAO0A1QMBIgACEQEDEQH/xAAcAAACAgMBAQAAAAAAAAAAAAAFBgQHAAIDAQj/xABBEAABAwIEBAQDBgQFBAIDAQABAgMRACEEBRIxBkFRYRMicYEHMpEUQqGxwdEjUuHwFTNicvGCkqLSJEMXY7IW/8QAGgEAAwEBAQEAAAAAAAAAAAAAAwQFAgEGAP/EADIRAAICAQQBAgQFAgcBAAAAAAECAAMRBBIhMUETUQUiYYEUIzKRoXGxFTNCQ8HR8Ab/2gAMAwEAAhEDEQA/AKTOLWfvK+prQuHrWISTtenHJPhxiFEOYhot4dIK3FSJ0pE6QAZBO1fOyVj5jCKrt1BXD+SF4KddcLOHa+dyJk8kNjms/hzpow3FisPhw3gmlMNOkp8YqCnFqT1OybTYCguIfXilpJASgHSy0myUDkEjmTzO5NOHB/AELDmIRpSkzB3MdpsKnay+qtN1v2EbpRiSFH3it8SlKViWlLJKzh2tZIiTeTSqlNXfxjwMzjsQl4vONgICISgEWJiJI60k8Q/Ch5htTzKxiG0XUACFpHUpvIHUGn/h2qpNaqTziCuQ7iRE5hAlNzexirFTwLhgdC3XlqTGoJ0JBO+kFUn3quGTBB705/8A+4aUdbuGC1n5lIdUmTAG0EDamviC6o4/D9fSE0wqwd8ZWeC8vTctu/8AU9/6it0cKZdeGCq+5fct9CKgcJYlOOe0NYFQQD53PHVCPUxc9AL1YzHw+YR/EcU4YJMKXYjkDEfvXnmOqDbWY/vGSaB4iinhvBlCijCoJRE6lurgEwPvCo+JyxhG2EwwtuUc+gkmaO58pgNut4VJYChLr0khCEXXF4BiY7xvVetcUsiymsQoCY/jIBj2SD7VpNNfcPky33M4Lax+riOrGWNt/IlpE/yMtj6yCaknHgkIJ8/ZIHobCkdnjPC6SC3i0z0W2Z/6lXHpXNjiXC69XhY3UNoeR+MiDXT8N1DclD/77zX4iryY94hxdhKiD0MfWIrk4QBZSzHLWfwvSmjijAm5bxsq3Pit+8AG3tFRMRnOC2/+dbYhxsn6H9a5/h9w7qP7TS31nzGsYkOnSoqMgi5iDG9V7xS4pOJTKypSm0EqJvMEXPtRpriLBInSrGuLIgBXhJg+sfvULJMr+35m2HfK2oaikckIFkT+Z7mnPh9FulZ7nXC4gdU6WKEU8zXJuC8TjAHEpCG+TrhgHunmfWrVw2RpaZS02EyhEJ7nmb7kmTRNaQLJEJAAAHIDkK6NpB60rrb31RG8/aCqxX+mIrWBV40quoK3P60t/FLDqUhlwCQ2pSSeUrAP6fjVuLyzWfmEAXtJ/pQfPOE0vMuMqUSFC1tjyP1qU+tTT3KzeOPtG1rFqFfeVvwdxiElrDvg3gIXIPlPypP6Gaf1YFvcLIPIkW/C9UtnvC7+EV/ETAJsqbGOlWPwbmy38MhaySpJKVHrHP3FVrq0dRZWeDFFLKdrDmMWYHWwtsoC1LQZSI8xGyh169ar3NGSNKAIBI36jf8AMinTHuENEbwoKSf5b3pc4zd/+OMRGpaCEKvEgzpURG82PW3SlKam3YhSwUbooYjDJCjIn0rKDYjM1rVJUR2BivasDTtjuBOqHtGfhrLRh2Ri3UBS1nThkK2kbuKHMDYDmTRvJc0xDWGzEOBRXoAUlRkgmQpXrB2HShWdY4PYvSgQ0wfCaT2QQARyubzT5lvBxOFfQ4YcfTczJEX3neZ586na29KkVre2I4+mYzSnar0B/MqtrL1uPMpZ82op0joZ3/X2q7sIhzSErVqsNrCw+ve9V3wpkqm8clF1hoFSTA32GxMb7dqtpzDRc9o61vVenaQe/aLVlkBE8RAHyg+td8OgbpBF4MHbv3B6GtcOgq2snmf2ohgmNEkHftSFzKOoQZxKg+LPCRbcTiWGYbWk+NoFkrB+aBcBQvO1Dvh78PTjf4j2oMkwlCbF3vq+6gdefKr4xOITpKiJgbdZ+73mueVtBpNkpRbYCAkcgI5Cqia+01CrP3+kCVA5xOuTZI1g2tKEpbSkbJEAfue5vSXx7xm0hnUrYEltBMF1Qtcb6Abk+1NGMzUOykGEj5lkQAALm/QCl/NML4mKDbKGSjSFLccQF+WPKBPXkB3NKPaqEe3n6zVa5OTKWx/FeIxE+M6oIP3UylB6C1iB3mhLawFdR619O4fLxGkhITEJQUJAPcAbD2pSz34bNY1K1hpOHfTZK02StQtC02mdtXerOj+OIhFfp4EG9W7nMpLUkgAb865qci1SHcIUKWkpIKCUqB5EGCPYiogaJJtFeqDh1yvmKEHPM2DxKgAPpRk8KYlTJfLLvhxIIQYjeRzj2oZgMEXXUNpnzKSn/uIH61duNZWHDoJSGoAP3UkSBaJNgLbVG1mtepxWgGe4da1CbmlIICtQFpFOnwzwbi8wQUXSEq1k/dSRpI9SqI9DXLjnh5KHRiWxpadVcbaHNyk9jdQNNfwVwCyh94iEqUlCFR82gmY9zS/xDWq+jJXs8TdVZV8xyxqwFwPQDr9KwqMWBHK9GPACZIESfc1GUFK2gDnafxryvO3mNA5Mh4JzQpQUoaTeSdotFaYnGpJhJB78q8zTKF6CUqtuUnt0P6UicSZ+ttxeGQkDT5S4o3kpB1J/0gKH41Ps0J1Z4HIhxatfJihmOJONzFeo6m29UdLW/E0x/DTChZxTCTpCHEqHopJEf+M1xweDZwjKElaFqUNS1JMkk7gHoNq14FUpLWIdSrQt58aTtZEmBP8Auj2r0VgVNIAvHQERG6zUExtzfCoQnw0HxFkyqO3Kkfj7MUt4ZTBs46pB0/ypTJk9JMCm7FcZqbWlDjjTbi7hSkRAJIGo6rTG8RSTxlka8Q8FlQS4BpWSkgKi6TYWsYnmINL6UkON/HmFsHyECV7XlNjPw+cj+M4hknYQVSOttvevar+qvvEfTb2kXO8KprFvob8yQ6sQOmo7e35VZvAvFRcwxSVanW4APUE+UmelKeYFKnWsYi6cQAVf6HQAFp94ketMWU4FpRLiFBtSiPLaFEXj86maqhdRSN/j+4j62mqwqOjGfAgJvHOT3J5miYQpYUoyR1gwP6UPwiElSRJKdQn61H+IvE6mA1hWrKeB1EWhG1u5NqFzuCKJwjzIme/EANNFnCDW6AQVxKUx83r67Cpvw1zd95DhfWpy4ieR5jtSLlmTvOKKWWlJSuylSUpt1NpE8hvVt5DkXgNJSnkPMep5mltXZVWPTBBYwq57IwIWXhg4khJ0nkekXFTAkxBgE7HlXrDcATW+IV5Z6XoNLEcxVzkxazvhZx3DvMqcUPGEFxIBKRNwR/KRag+cOra0Iw7gAb0NqM3MWTJ7waeXs1CbHaJqvMnfC8ycI/yy2okETOlSSPwUaZ1AB2qDC0Z5J8Qmzm+l1LOIWA4YjWFESRslXym/Stn83DS/DnUNVw2qdMETqkz37Xo9mmYJbSlWkLPKR+sVXGMxzacza0NhNlB89S5sCew5965aq7cDudrG/mJnxAhOY4tOx8XUOUhSUmR61H4ZyRGJdAUVxP3Sn8QTNNHHuUJdawz5UhJa1MuLMyYPkEjcCFR/uoPwq8xh3QouJXJGyQSDPLVYVe/GNZoQazggTtVQ9TDCWfgfhfhWvDdGtK0kK3sSOcVpiQZcbESSoQepMpM+hNM6s1ZUykqWlJI2JE+1KvFWNKXGkNCXHVBIPQC5UrsOp515bTau4a9RZyCMCDtVmqI6xIXE+ShzBPtTq8niJ2kLalQ9iJFOuQZYljCMNoTAQ2nbnYE/jSR/g7zSMQt1YWfAeISJ/lgD0iT6048CZunFZewsGSEhJ9U2/SrN4/MIxx/zA1E+iG+smvIBv02r1jCCK74hmxGwrTCmBFT7G9M8wwORPMSkaSkcxzqnPiBw8ttxK0klbjXzRcFBGoD1SRH+2rixoJ3HvMUr8SZN9oa0gwtJlBPI9D2Isam1/FFo1I3DA6z9IRa96ECUi6ELcCW1AkHSqfKDOyvNEdxyq0MvwiMPh0NJMpQmLXCjuo95JpRfwimXtLqQlYgmFAyDPMenOKdeA1sYht5HlWplYgzsFCY9iDXotYVWoXA7lAgaLeWRhhoh8cAqAd0wCkoKdIMxsPpBjsa48O8VJSG2cWfEQANLkSpuNr/eSP5TeKtDPuHm3WVNwEk3SRyI2qq8fw34KiXm9AmNVokdCPrSWg1dOsq9InBHXv8AaGtRqSbFXIP8SwMViNiNMKGoKABCgdlA8/02rKVMr44bwWpkjxU2KQROgmdUesA1laNWoU4CgidWxCMxtyjhPBIbcZ8NaWnYmVlYSobKTNwR1FCW+GXMFiUJcIW3qhtzrqBieh2tTawkKmetc3snfVim3Gz/AAFslp4TMKSVFtRB2tbVWw7Ak577nCo8zm20IgnekD4iYlQxqFk6tDY9xKrfiPwp1cR5oJ2NLXHGQl5IWi6k7d4uR+tMKRuDT7GVZZpwfxopC0hc+GTpIVukk2UO0/nVvZbmKSmCN+Y51R/C+XofQptw6XZ8qjaD0PVJt7irIyJ1eHa04gpR4cAKKhcc52ipOt0qi/1FXBP8wibbK8ZzHplUgdKQvilxy5hA2xh0FTznnmJASlQkdZVtUzFfFLAMo1F3V0SlJJV6W277VT/GPxBexr6nEJ8JEaU/zaRsCfWTbrT+j0w3ZsHEX2HORLb4X4k+0IIIIMGx+ZskXSf0PeujOT/ZsY2pIlKjpO5+YRf8DVO/DjHPf4kwlJUS6rSqeadzPoASP619ElkpeSSPIOfrYCOxvNB1tW1wR1n+JoNsz/SDsZlWIuG3EhM21JmPS9cMt4RaPlPmKbqXAlRVz9KOY3EFaghuJ3M7D1ipDbXhgnmdz1riItlhP+kQXqMFxAeafDxl/Cqw5ccCFK18rK3taPaqI4y4Nfy98NqMhXmbWDYx67EdK+kstzZLsiwUNxM1zz/hfD41ARiGw4EmReCPQi9Va1UL+XxPq9QyHDcifOnCzKlYtlb7il6VgkqUTbkLmd4FWRmecBCnHgLplCB1iZ/Ez/0ipub/AApwrCg60stNAgrbUCsGATAM6hMVXvE+YKxjqFpR4KYSmEXBIUQFRYSRyn7sSaXWo+vvbwOIXWahLKwtfEbMJxNpw7z7yglIbUlAN9SlCEgDnz+lKvA3xGfRi2WtKENOrCFgCAdRAnsZqL8QWtCmGtRUEIIBMXvvCbCfU0ohSgpJROsEFMXMg2j3ou4WcnzC06ULVzPrF5eoWteK4hNa4ALLCC6AhwpSVgclEAqj3mtdek3Ig7GpdwGYsntJDj0J2m1V5x5xt9mZJQB4i/KhO5nmTO0b094hcpOn26E8vaqwPBzr+IU7iSghJIABlIvcyYnlb60BKUscb1ziGrwoJiv8P+HHMS47iMVKhEjUfmUQd+wFNHw/xbTGMUAAhLiFhUDcpUkp2G9z9ajcTcUoYjDYe6h8xHOe/U/3tXXg3LSn+KZEDQmeZJlRHvb2q5ew9EqfPiJVrvu3DqO2IzBC1EXEAqkiAAKo/jXPlY/F6EEhlCtKd73ur13p24qzBS5S24NoVawvzVsKQ8bjGwQGgFaZuBaTvpG/Lc79hUr4dokqsNoH9PpHtVbtTZAmY5aULgX7yaymTJ+HHMWlS50iYk/eMX+lqyrJ1CjjMQWlyM5lpsYgD271K8VagDJSg2ifmP8ASlfOcySy2twG4FhMST615whnKn0lKgdUBQmOZ5RU1wdufaWAo8+YzO5ZNwZ7RXAZeSYgmi2FJtvFdXc3aZUEqUEnfYyO5oaWGZdAORETiDhgpPjM/ODdH83dI67yPehmWZ8zih4WMvpV5VEeZB9+XY1ZPEuULxLSVsBC1JMqEwVpImUHksEAjkdjSJnmQeMnWtBYdIjxSnQCRyeT90/6hamFsBUB/t7iJnGcrFjiTgp5j+PP2lk7Opiw3GofdtF4ihOFw+mFFSAPUEnr6UeyvN8VgXvDXMc0qulSTzB2II2rfiPJWcQhT+DTpdsXGOs3Km//AF7GjDcx2n94zXcqjmdfh+hAzBh0W0r+Un+ZKk7xcyRarmzzMVJUE6TFoUkxEmII5183cPZ0W1oUomELC/SDevpOPGwyF2VJCgeomRU74gjhSgnbNpK2eJIwjSmoKRIP59+1e8SYshry2JH51LbxiSkRyt6W5itn8AFdz+Fa0SFU2diT7GycmV/wzgPBUSgkKUZJP3rk3/emlfGqEFtLhS2pxOpOpUahzIJt+NZicuEwkRG56VVfxUKDjEEuhsIaSECbAXO3U9fSiLd+bsWFSvfy0sfi7iFgsK1uISCLSsGTFoAO9VpwfhG8QXUOp1JJGnuFAbxvekjxmjpl0T2ny/vNMnCuJbUtLSHQh1JPhqJ+YkyR701uZTuIhDplK8GH/iLwSpt3xkhamNICQL+HH3SOnekrJcreVjWfCaVAcTJ5adQk9rTV9ZPnCSiHVatUjSU3tYzQPiLCNsKBYSEpUozHJQi1vYisNmsbl5EyljD5DHx/mOv4d6DYjHhDgSo/MCIF/QwK7rzHW0FnyBQBvuJ6Dc350PwzxWopYQNcSpSt79Ty9BS7HiYTAHM9x2KIbJWQmB8s3PqeXpVccRY7F41RZwrajAAgQAkepgD3NWm5w8hQ/jS4rnBIHtH61GxTLeFwzhaRp0hSo6wJvN6ySwIIE6CDKc//ABxmDQB8ELWo7hxPk5EkkzPpNdX3PsLJZdfLi5nwkTpR/p1G/e1r018IccrccCX1pUlfyqsNJ/8AU9etSuP+Eg8EvNsl1wWKUkJ1A7STaAaO5Yna4haiuPlMp/McyfxB0pSdP8oFMvCnwzeWQ5if4TfJP3lf+oj3o3wtjUYVS04xnwFITrTKdkgwqIkEAQZHeacMu4ow2JJDLqHdIkgG4Faa1lBUDAEy6V545M4JwjbQCEJCUpEAAVlTnSZ5VlKEn2hOJUfFCXHFaUCYTJk7eb+lM/AZQooQhMEtmT18wO3X96Vc9zPwX1pVzSnf3pn4BxjCX9S3UpcIhtBIGqYJjvYWqjqUxo2YdzDOReBHxxkt3UarPNsz+1446VLDdkhQIERHLoSd+k9KtDN3gtpQ5BJ/I1VuAyJwQpJBJ5EbQCBf3pD4SGty0NqbAteG7MtPg5hf2RtCrFvy7kyBtv2j60bxWDC0lB+8IHbpQvgxtSWSFmSCBPWEpB/KiWPfOpKURrVYdBHM+lL7vzGX2MUB3Si8Tmbb+togJU2ogp3LZSqCpo76DzTyqH4CkL+bzpvIO4O0diOdWUn4CMa/FTi8QlySqRoiSZNin8Jqbifg+CmEYiCCYJRsD92x2F46V6CtABkQbWjrxKfzHCALGJQkEBaC8naIIgxykJIPcjrX0EzmbbiGw0UFK0hSIIhSTzEd4qvsy+FeLZ1lBQ+2pJSpKbEgjod+vtVeMcQ4nCrw/mOvCHQkXCigqGppQO4MWESKzZozqASDjE+VxwJ9DsZdpUVT5uXpUtGJWqEi3U0N/wAeEIAQorUAQIPMA3miRxulF9KVASqPu/1qP6u4lFOMdzTKV7E0edKleGnZI8x2E8hNVxxh8MWcdiS8rGaFFIToAB+Wiue8YEEob2O0b39qBf4ViFQ4RoTy1CImhVaj0nzWMmHXTll+Y4gJz4EOG7OIQ4OivKfqJ/Kh+A+HDjD4+0suBKDMpM6j90AjlN6Z8O5iWiFJJMGBBkeljRkcZPpTCiJHMgWqgfixClHX/ua/CMDlTmdMyzFSCGwga0gFRPWB9aO4d5Bw6XXgnVrKriJtc0qoQ5iVyPMpRua04qzqVIw7JBS2mCeRWd4/Kpg1L2MWHU6aRwPM84h4xJVCSdIO8iSew5X6U2fDZwKw61/eLhn2Aj++9VewlphGrFaSCqVIm563HPsKufg91heFQ5hhpYUPJaOxJm8zP0ppamZgxmLtqJtEJqRehfEeB8RlaYJJQoCP9po0o1GeBrOtvNC8DMWQnM+eCEJA8NKi4U+aRYRaJ/lKfxFW3wzmni4cJUZW2EhR62sff86ReMMuTgXlKkLbcVJSLqRJ6DlUz4eZ54r7nl0wiP8AcNR0n2E/WqQeu6pbVn1auGKnqOmb5ehxtXiBMAG5iwIIJnlaqHyLMv8ADcYdQJQCptcfy6t+5EA1ZvxSzN1OHT4Z0tqOle17FQk7xuIqreJQC8o81JQo+pQmfxv71R+EVrfY9b9MP7T7UEqAw8S1MFneHeGtGIQoHqoAjsQbg1lUWoCspk//AC9OeLJga5vaPvHWShxCXkglQgK7jr7Uo5XhkOrCdRa/lUeR/wBV59xVtsoQtESFIUJHMGaSeJeCFtpU6yNSd9rjr7dD9alVW7PlMctQthhH7hNjGaFs4lbbqdEIWlUkzIudiNr9qXVZy+yvzsnSnyEJMkqHbpH5ilvhjjx/A6WlgKQPurm08xe1MufcQNYoeLh/80pugnc8ik2mwEj9qxUDRbnwZm7FyYxzGjI+PVsQMWyptpcltaElQg3vpm/4015RnbT7niI1aSAElQ0nncA3gx+FVlw7xz9nQ2ziQQVGdRBCetjFqcE5yziIcQ8NgkCJkSYsINpiaXt0Sq5dB3BrYuMEYMdHse4hQSEgg85qc1iLeY0j4TFLbWSpxtSD/qII7iRy9a64LGYlp1IUgvNq/wDsRBjprTuD3Eix2rZ9SvmCAVo86qFZjwxhn3EuuMNqdQZQ4pIJBG16nYfFhQ79K2ViLWo6vkcmDwQYCxmL86kueUi6VC1juJ7dfSlPiDiRKEQmYkyd5qfxnm3mUhJgbE+1/wBB7VXWFwzj+JQ2EkoKoMfdE3M9Kj20hCRnk8/b2lDTqLOT0I68E8PqcX9oWQoLEoHTlPryp1zbLkLw621/KUke0V5w8wAICSjTYDlA2iveIGFaJHLelxuRfVWZdt9m0mVCCvBJUlJIXqIJG0Cw+ovUpriRxLaS4226pR/lvHKY3NaZs0gPL82tZVfoOkTubUMxDjqoDfkA32opYWnc/ZjyrgYAhbG55iT5UhLSDYhCYt3NzH0oTjXFISPBbW6vrBhNdGseCY1nl1iiWExygvSPMdxv/wAV9XYlTAkZn1iMB1iV/jsnxKzKsPiFKPPw1HfpAivofgEeFlmFbWNCktJCkmxB5yDSU1xt4MoWtSIM3v8AmKIYb4lhIvoVIkE8/wCwKsPr/wARjAwBJttTL3LAXiB1H1oHxHxP4TcNtuOOKsgJTIJ7nlFLS/iykGAyCL3677fSorvxQdUT4WGB5fXrFBdPUHMBuAmzGUlplzF4w6nnAUtoUdiZBnvFROC8sDalrIS2NISAkH1MdNwPaoQyvG5hiG1PkobFx5TpHP3NPuGypDaAlE26xesllCitehGK1Yne37RZ42wCnsMlttJUNepR5iJiB71UnF5SnErTp/ykIQZ6hAn8av1VjMVW/F2QMYcv4wElalJGlQSpKVLsVeYHzWtO3Q01pLBRZuBznr7z65dw+aVP43asprwrGExcqfcDLiTBOmzg5GEwJFwYA5VlV/8AE7RwYv8Ahc8iBcq4nfYGlCzp/lNwPTpT3wVx94hLeJImZSoJtHMHp61WOGwinFBCQSpRgAU/ZJwCtHnW6AYgpAmJ7mkb9gUgjmMafczDPUOcX8L4RxHih1LZ33H4dPSkr/A3WVB1J1tp8wW2ekQDaQfUUQzbhJ1CtTY8UHcAXHtzqNl+OUhXllBFiOvUEUhuZB7yqulR/wBJ5hdvjZtxJ8RvSmNJ2vP3tt/auuFewGn+G+5hiq8xqSYPtA7T7UPxZw7g/jNaSTOtoAGe/L/iur/BDZUlKMU2FKTqSlwhJVMxzi8Gi12Bh5ERu05qbDCM+By/EKbC2XG8aN7ETG1kq82w5VId4oeabKVNusqm2lNwOfzCP+aGcK4Z/DLDOIbhBJCXEkEIJ5SDtP506sYpaJbcKnP9xm3/AFVl7ipweosKxBTPGym0D+MpSlXAcE+xjap2D4+VCvEaT/uQqbnaRtFKfE+YtIccS4wkrSAWwny6gRsVCQDPOKXcvZZxCSG1uMLAkhcEf9ybz7VrIYbvE2tI8jEauIHVuKX5gNXP6k/nRD4d4BSEiFBxTrgF/wCVHmUZ53iguapQlMLKlFQtpv0iDRr4Z4n/AOUElJSEJJSD33qezbmxGlQpUcS1sPg3B8y59ABH71tmLOptQ6jeprZkVGzAkJJ3EXH7UzZpVWo7JLVyW5lBP5eoOEKMQVEE/eIt+dQWMKUS46SCkzp5q7AfrRrMWUqcMr2WqfdU0LxeKv8AIlUDdR6HlUxMniehD4El4DHJ1EhlIO41379hRrDcRvOB1bLLJxDaZTKbLAHmAM7xyoRgc+CAFKKY6ACPSp+VcVJ8cFSEJMkCBpIm57HoK3XUN+WHEBfcSOFinmvGin1a3MJh1K5zrE+1Rcs4v8V5tDzDXhyE+UHUkTyk3infE/D/AA2KUpxpamFLJOiQpAUrzHfYCTz9qUsZ8NsZhHipaNaACQ43f0tuDXoXXSNTmkcyaljtYFc8S1Wvhyw4kOJXKTBGlIg/3NFMt4SaY80TJ2IF+ckAVVWR8VYvCo0pUoIBiFC0++0dKuDh3GKxGEacUZURePWpO8E7Y3dQaxu4xJKzPOuP3u03ruWaiOAA3FbfKjiCWerZBP3h7SPwpV+JmCT9gUU3h1BM7C5TJ/7qb20puISOnL8jQ3O8mD2GebcUEJWk+YmyTuk36ECoNuruq1Sj/TmdKgqcz5rzTAllZSopUZ3B1A+hG4vWVMzTwkrKHCFFBIlFwe4I3FZXswAecxE2kHG2NnBGRpS145HnWSB2Atb1pvaTJgUH4TxKV4RATuiQodwf1rqniptt4pTfSYUZ7CYEUtZuLnI55lThR9I7ZNgbgqg+29DOPODWFMOPoQEOIBVqAjVzg9aa8rWFAEQQRvSt8UcwdQwG0AhtZhax7Qn3qe75nai3qACVMyzrVpgqURAH9/3enDDYUMsNlYSVobCZi9pMAj33FD+GcuhBeKecJMxtuRP0rMyeXiHEoElRkCdMADcqMH+zTVIPJ8Terfe+0eIIzrEl5elKQVHbSm4g7iIvPOBVtcOK+1YVtTgh1A0q53HX1EH3pM4Z4PcxLxaOpjDsmHHIAUsi5v0PIbRViKw+FwTYRhk9zeSo9VE8/wClfamsKo+bn2izsuNgHPvET4hZSEBt5Z0jVoJgnunb3pTw2B/iy3pINlEd96trFYvD4ttbT4hpcc4IIghQ6EHnQLAZXgkYpKE+UpVGoKUdUDVBmxmKDUqemSWw3tDC51AQrmRs6y4pGgKjwY83SUg3t150IynM1MYxDilFR1JCj2NjH1o7mKpedIVc6tuW31FIObZkW33EpbT5BvcbgctudLrWWOVhkIC4bzPp/DqlIPUVmIPlNQuHsRrwrKt5bT//ACK04jxfhsOL5JST79KsZ/LkHHzYlFPOpL6yoky4qIHc2oXm+C1JU7KglHzJAkpnY+kRej72Wl9ZAUENpJgjczvYXJmpmAy5KHvD1apECfvWuCLzasU6EZ3GPHWHgSvMNi2gn/OKVdFJtPqNqmYdZCylcGRuN9pBFcOLsiDDp0jShWyTPlI3HpzHb0qI2oqbbWFQUwgn02P0imNboVrQOhyDGNNqd7FXEPs56+lH8MFOntM2ib899qN5F8YnGlJS63qbmCdR1C4kif3oe9glrwDygdLjJ8RJH3kixHQiDalthBWlJcSFFd+hMmxta9TKh6Y3T561uJXHUvfD5nluZoEhBJ6jSoc9x/zcVOyzh5zCeXDLDrRmULPmT3Sra3Q/WqIwgQlwK8UIVMaSogCxvOw5UeyziHMGHCUuFSJhMHWIkR19YNbYo/JHMTKW1/LniXU24pU6kKQRyUPxEEg/WozpmBSJgfjU4FaXW0TaxJHrv1piw3xWwS0y6PC7KH1j0rWAepkWMvYmmfZ63h0+ZQCuSfvKveBVXcWcRYvNXAw0khtP3BzPJS++1uXrVl4/iXKHDrUlLigDBvbbYExSjm/xHRHg5fh4J8oKUjv0G9GTT1hvUbsQNuoY8LEt/hdtiG3vMsbxynlWU4ZVwsopKnwp1xR80EDT2km59Nqyj/iKB5gfRuPMV+CHFB8pCoSUKJHpF6x5xS8QdJISs6otFwTG1ZwlkD7jjboBbQDJUry6hHKbkH6VPbwKIjbSbEGDY8vyp3UBHtJX2j5s2pgy3OCXw5hGlfe0wqOqSR+lZxi0FYZ1N1HTYDcnlQ/hPHtMYZtLjzQVBJ86balFQm/Q1NfxyXzrQQptJkqkAHT3Vbf9a8Rp1ZtQ4PWTiHyVw0WcSlOEwokEHTGkgjudzG/ak9GMU0kAA+IuSSb6UydIgiLxJHpRfMnV47F6G4gq+UgAQmDfTIv1HKghwD+HfKX0yokkiZSQdig9OVqu3n0q9ohNAgvtLPGNvixRw5SJ1C4A3Inc/wBL0vNZk46FJMqB/CPWijDZK5iOduX7VsMsTilqAIad3TYBK7c42Pepu8WHPmVAgpzgDH9ovqwClXEoHcqifQb0wcJYJJU84pzVpTABtdXOe0W9aEs5c8lwog6kEyg8uvPam7KMnWlCtCNPigefT8sEHY2g7db10NlgpM5dZhMicGcMshSjJ0pgbWuDe1/elDN81T9pUlbbewhRSSZIB5ED8KtBWBdSFJ+6JUSQDqSdiDMj0IpMzng9Ti1OpRICfNfoTBohZKzgmJ1tu7li/DTOVO4RrYgeQ8tJT+kRTJnzIeYcQP5T+R/Wq4+F7ymVPMq8s+dM9QBq/Ag035zxOjDBRJClkQlA5k9qb09m/CrJuprCWGVtkrSlPqESggSZuDvAHep77ATimtJiTym8WJ6f817lrQQC6shK3Y8oBTYSeh5bzFS8FpQ5rXOoJOnrHpspPl+YWFXFBCxMkZgL4m5YFYVx0SVNqbPoFEpP4EVX+UYVSmHYSo6SlQMbz5SPyq2MbilJw+LcBCFAJvPluvr6Us4PMJVoecu6kpQO5FiI7xUvV604NQGRmUtHR/uZ5k7gWTDDgs42tJSrkIsB9KWc2SGSuBCtOkCPlgwAPpRPgbOPCxSQsFRQRB5gEjyn6/hUPjzD+FmL4WJSohQ9FJkfjNTypL9x2oEWFTE6Tuak4JakyUEp2uCR+VatYcqXp2qY+8E6UQCB8xHO9xTRbwIc46MN4Xi9BCU4hnxYABUFCTHOFJN/QiiimssfbW4oqbSjTq1IUI1GB8qlTftypMeYGpPhEknl0JMAUQzrBqYwQaVZbzsnulsf+xrK1+o6qvZi99dQQtjmHWMJlKV6g/qn7utZH08MfSadMLk+GZT5EjbkIHufmP1FUW3htMfgasrgbM1vJUhQJbbF1H7nRJ6zBqxd8ONVe5m68SQjqTwOY0u5kAbW/vkBWUOxKkE2SojrP9Kyopz4Ee2iE8LojzDUdgBaPfp2qvOIspfaeUpCilvUdNpCdW4n96dMI6RPrUghK0kG8/lRUco2Zp0yMRa4cxeBCR4rp1onUFkQuD0NxFduIviOnSWsORpO+m82sLRXfEcAYVZFlonkk2+hBotlfw9w2HcGhCnViIKxMGN4AAru5CxfHMXdGIClpE4JyNbTYdcjxHO2w6Vp8RnIcYH3gg36SR+3402FvruKU/iAgHwEm5CVEjnciPyJ9qFq2yATGND8toixhgokAKIB77+tFEpSm6lkqP8ALf2PvQtY0pI59YG9jHrNRWXT1jr3vNTgPM9E4FnIltcMMs4n+Ju4hOkqIuR19Ykewpr0NswVECCASYAKTtPIxVS8JZu8hTiWSA4W16Aq9wkEfUjah6sDj8UkLe1nVeFW+g2HpVb4dpkuJLkCeZ1lbI+PEs3Nc/Z/+ope06tSUqEwfW0TXfKsIF61KBSCIhUSDaB0mqfcwr7MgyEkjUnVZQ6KE3FH8kx2JPiPl0pQdRvstXYdu1NX/Cqc+org/SAFhC7eoxcWZ2hvEIDIK3UpVqCQDEiLxzpeyF511alrbAJVqCpOodkz2oMhpbKi86pSQoyn+ZW2w9+depedxLgKSUiZFza/zQOftXaxXSsE6l++o6BhCIVKbzc/eKTJSR8o9T+NQDiXHVayClsK1IQYKjYiTH3ZNo71JOXDx/4n8aQCQb8gCU9J/SijmGZwiFYnGr0gmUo5rj5QBSN2vNjFKv3hEoC4J79ovcegsZTC4DmIcSAOcJufy3qsFY4DwVfeaIMAdDNM/GPEQzF3WpYbQgQhtX3R7czS81gWlmA5Bvv+lBXCjmVqUKpz3HfOGIfBRpS24kOJVIFj5h9Jj2qV8QcsDreHxIBkp8M+qTI/Wl9bn2jL0huVOYRQT/0q+U+gPl9qe8gR9qyxaF3W3cDuBPrSjBlTI8RUsUsGZG4Y4KaWkEgKBB7HzCFJV6G4NKPGPAisLitCAS04JbO8dQff86s3gjP0KbDahpWOZ+93NGs+dbQ14rgBDfmEib9ql1aq1LGyck+IV7nru+YcSn2/hi+hKVkoAA1lJUAoDeY7b0m8U5x9ofJTJbQAhvuBur/qN/pViqzha8ShxwqjxEzcRGq4joAetJOK4PxH2hxptlwobWpOrSYgExE72517L4ZWEvzaeccffuJ6jUNakAq8xCYMire4MysHBspHMKcX1J1EfkAKT8Hww8owlooEwVr8sdd7n2p/0/Y2ktIXZI9VKJuSel7xVH4zZXhQrZPmL6fPPEh4hSG1EQD1vAHYdfWsqPiczXbzT6gH8xWV5zMcwZ6wPMR3qT4YFcMO2dduZoljcIpOkcyJjpRc8wxm2DUBCjJKbx1i9Ss0zg4VheIek6rNtlRTrUSNovAHOoyUaEFSrEiAOZnnUfP8t+34coX/AJrCCtlXoPMg9QR+Qr5QCwB6zzAPzzBr3xJSUKLeGIUBPmXKZkAW3i/4UtozheIDhfOtY80zAjkkAWgflQZZ3CjF7n0m3415gXCFWG4ge4r7W0qljKvUr6RF9INjmE23BChF48xPX9xUfD4BRFrTa5r3CJUqyRBMb39KZMA/oOlLQeSnyyRadyfXl6UgAcxyx1qHHcI5FlLOHCFqJUtQkXII39gKL4vJHcQCXHylMwEt7Ef6oue5oTis2ShAUtHmMmBPlSOQNLeacZvSShWkXIHP6jf3qolldY2yC9dtzbzD+YfDjCqmFuJcgQZmD12rzMUBh1GH1HwsOmD/AKikSZ7lUye9LDuZPodbWCso1IUojncEg+1FsViS666pV5WbHe6jXG1AUZxiLvQxwGOROmIQjGrGiUq2gzy5z17nemHIcGlB8JtMnfUTuqB7Tf8AGg+BbS3KknWRvG8d6feD8IFS5EKWPoNpHQ2FS31Fmpfb0IV61pWbYLAow8lUOYgyQkx5bCx7X2qquO0Yp10uOhSoJHYX2T2qwfiGvw3Gg24WlISVEgSSSoAT66TSxiuJlqRDiEPJ5xZRnvcchW/krwBN6UPnf3K3bw67+U1tgUnVIsRPKnBw4Z0+VK2iBcWI+szeoWYZI2kAqxCEahYKt2t1ra3bjt8yoevm4nPg7GaMSUufJiAW1+/yq9j+dNPCWNOCxi23SLqKSOl/2vSNhwyk/PrI5JBN+V9vxplZQnMUFaJTimxdEwp1AFlJj74FiOcUU0vyzKdvRMm60I2ChyYy47MkYDGlLqf4L8KadSLo6g9v3NTeL8w14doIWFoWoyQZB0pmPrf2qv8AO86ceQjDuDWkbAi6SO/I9vxrjkTDza0NyVIU4m38t4n6GgJ8LT1Uv9v2MQfUlhtbuWBl+TowzKFL8zpTKZ+4Dtb+Yjnyobi8ctZ3JJozxI8fFUnoSKEsop2xtxLGGqQBRJGDDiFAqmIJg3BIFqEYpRWqTN+vOjKcRojlMyIm1DsTBNtht70HdkQgHMgPoKovFZXWR6VlYzNxiwOYIOHZxDTaQHUBRVJVpUfmSCehteoWY4hRIMzJvVe8HcbLwh8NwFzDLPnRPyz95HQ/nVhs5vgVHU3jGkj+V2xT9abs01lDYPI8TCsD1Jf2XyBRMEjnP9+9SMnT86idIQ2sqVy+Uj9aHZnxtgW0hKlrxZ6tAQi3IqsfSlDP/iH4zZYwzZZaV85UZUvsYsBWqtNdccBTj3mC3ECOIStvfzAyT17e9c/tRGnYgACRyPepOVDxHC0AJUkkdSUiY+k1wVlqmirxEqSBf3F7jmD1r7XVlL2Df1lbS3L6a8w1kiQEuunZtE+5sn8TWmA4gWpxtsJASm5F7xua1wr2vBvfcKnEi3+lJUaCYB1SFyggqIIvv33PSltOveYHUt88Ysz4mbUvSRCdpTIP0/SouW5GklbiylxoJnoT8uw632oTicCpUqkEm+/9fSiWOxPgYRA56jsLyAef5j0r5v1cTII24UycrCYh5RCNLaIIP3iRP3jflHStGsufZcLbiZWbpNoUOx2rXLc0Km7K3UBcxyuTPWtTjfFeDSzAGwECOkUu7ZyCIcUKR3DOWeICpKEKW6TZKf75VbHBmVOsMw9pBJmE3iYtPb9aR8jxOHw60rDy1L0kEqExPIc+lMD/ABKrwv4am5JJuoDcz+FEpTHMmX1uTtEWPjClX2lhSZIWkoIHUEKH5mo/2VLTcEBCtMyQOk2/KmA48OpPnSXAd9OqLXCCfpPak3iDOEBU3WtNvMbAgzsBWmRMbmjVG84RR1BrrSU3Juq4/pUfiVoKwpUd0LSR6GQR+VRcwzLxRrN1AiT0mwFH8LkTmJwT7baCtYSnSBuTqBG/alV/LsR/rHrV/KO4xCw2MPWI/GuiMxUleoKKVAylSbaT2piw/wAIswXBUlpgf/scAPuEyaLMfBk2149gHoEqV+or2f4/Tsm1mz/M81yDxIWE49wzwH25hSnQI8dmApXdaT5Se9MPDuJwGJfQ20++VG4lmIi8kzAFt6FvfA17/wCnFsOn+UgpJ9N6aeBuDF5e0oPJAedUSSCDCEbAEcjvULU+gATQxBPibG1j8wnXPHpxCydpkdx1FDDiPwqZmLkq1EavW1RFNoUDonVEwfxg0qo9zG8gASNiXyTW+GaKyBPeuYjtNEStCG5RMncnp2rmMTpMEYgpCj+1ZULHPebesrmBO5lbJMEVOSNVzaNjzqFh0lSqPHL5APy2r3lK7u5P3ATVtMpEWVPOojqVa7RG5NS20FIMTPU1BxytJHmm2wNHYDbOdyXlOLW26l4C6FA+2x/CRTnxBlodIcBSpCkakE31J1Ei9V+ziuXWmjhDi5DQOHxF2iRC9yjt6X/OoHxTTG0CxOYzp3wcGeowpRh3BzJHU3sPry9qB4djSspVJvYz+P0tVjqyVC8PqQoOII1ApMnyn9oNIOHcSg+ZMFTqgDz329L15lCyFhKH+byZ3wGXpSvQ4CW1mJNoI71K4l4fdbQBdxuZB3IgEQf3pqweZsvpLa06imZ5AxMHsdq0wmLWhZaWSpEEok7gctr8vpTK4ddwPMVDtW/MQkocbS2pNhJM235j6V1zHGatK02MDc3HpTLicGwVBBIE3ExN6jvcNfwwgGQCSJAFp5kUobBnkR8WDuLqcVeSo94NEmcxCgAVKTaLXNTk8MHTAQSeqY/WuGFyN0KgpIAtJ/pQmZCMxkXKQeZ1/wAW8CEpnzblW/8AxQnF6FrKvEsTsBR5/I03JTyiSo/3NDEZaBBQlXlPPnWK3XsQaOuc+Z0w+UpbbJhRnbV/fKn/AC3EjC4AuFYaW8oaJ30gbikx3OwiVKEpH3Bz/aTuaXsxz5eKfC3SNwAnZKEjYADtXakewlmg7RvXaT/WPY4mQsKBedgbrAEK7CedRi4y6kpRiVhYNp67wbUhPv6yQkEBM+UfKO4FT+F8a4h+BB1Dc8osPTpNPImPEWegBdwkvMc2xeDdhRCkk2WN/ry3FWlk+ZOP4LDqcVqU42rzdDJEH2tSfxJiApoNT5lJPlEbxsPpeKZ+FlRg0MLUlKx/lyR5p3TPfcfSt2KP1DxET1Bjq1wR/YqI3qUoATqG3KKMu6yvQtO25ULj6b0Ax+IWARGkekf1rIweRD7uMQ+8EzCigEC6iib9ZFeMZSXQrQfEtaLbevKhTOYpw+Ccfea8VKSlKRMSZ69gaVc0+Lrym/CwzScKnqm6j7mvlrsuJFIzBkhBljiMGLwJJ+W/pXlQ8i47wrrU4tS2nU2JQJDn+rsetZWfw+oHBrMIHT3ipg8/wmohWFbQOSgp0Ed/8ymsYZhxpK0oKUnZSXdX/isT/wCVVupgTFPWDYAykQBJm/MGZJFP+u1fzKxgvSY8NITrJShSxDjaTClCxRItqSbgHqJFLeOKdVqb3cnS242EkgYhhQWOX+Xr97ifekRxdV9LrrLcrZzAugUZEkYZW9YtyVSK4NrMUycIcKpxeORh1rKUm5IFyN4F7etNvcK6956EwAWwBPOHMycaeQtoLOn5kJBOoGxsO1NvEXBDqlpW0lWidQBSbAwY9RVk/wCGs5cyUYZpKQkXUbqV3Urc0ObW48NSnCOwA/WvJa3UetYGUYj1TkLmIWT4HEfaSCkaZiSL7D8qYcRw24opWSISbXo4uNN5MHrE+sClPiLi1wJWhICYG89D+1Lp8nP2myTYQIu8UqAUo7lq57SCPzg0HwnFbyFRrUE7EKuL3517jcYssvuz54TJ6+cClvEZy44IWQbg7AXAjl2pqmjcuTOW6r0zsj5hePcQIGhpd7QCNxEWqVjON3UHSpluYIso/tuL0s4FP8JLpvyj/aJFa4tzWQuwkEx/Wl2Rd2MRlUV/Ed8JjXX9BCWU6ikXUTBjpA3O/tQbM81xF0L0taZBCU3sTuT3rnwnnC0rSgAQJN/rtVpDLGMQkLW0ApYuQYmYF+tLYw+0CfJatByy5HiUp4alcpEb/vW7eQkrAuJ2H51b2IyLDskpDcgiD5jyvU/L8uZmfCTO4Judu9FR3JwOJm7VA8gSnMHwPinFQlFpgqvA96dMtyZrL2SSQ7iFD5Y/AelN2aqK1huSkK2i0ewpPzTMDhkL0jUUqIkk3jmaObCvcFva1ZESwAS49GtZ+kjl3BFCeKc4W4lKQUgRyt63A7TQTNM4W6rUbdh/frUZrEqcgE7C3aJEfjWstiaWsDmNfDvHTbDKUYpC3UhRAWFedANwBe43tyqU7xTlRVqU/iVj+Tw7+mqY96Q81A8KQI8w/W9A1GmqNJXchY5zmJ6uw1vge0cOM/iAcYEstN+Bhm/lRN1d1UoKVWor01XprWlNqSc7lzzNguK8rSaytetM4n//2Q=="/>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hQSERUUExQWExUVGR4aGBgYGRwcIBggHBsaGxwcGh4aHSYeICAjHBwaIC8gJCcpLCwsGB4xNTAqNSYrLCkBCQoKDgwOGg8PGjAkHyUvKiksMDQsLCwsLywsLCwsLCwsLCwsLCwsLCwsLCwsLCwsLCwsLCwsLCwsLCwsLCwsLP/AABEIAO0A1QMBIgACEQEDEQH/xAAcAAACAgMBAQAAAAAAAAAAAAAFBgQHAAIDAQj/xABBEAABAwIEBAQDBgQFBAIDAQABAgMRACEEBRIxBkFRYRMicYEHMpEUQqGxwdEjUuHwFTNicvGCkqLSJEMXY7IW/8QAGgEAAwEBAQEAAAAAAAAAAAAAAwQFAgEGAP/EADIRAAICAQQBAgQFAgcBAAAAAAECAAMRBBIhMUETUQUiYYEUIzKRoXGxFTNCQ8HR8Ab/2gAMAwEAAhEDEQA/AKTOLWfvK+prQuHrWISTtenHJPhxiFEOYhot4dIK3FSJ0pE6QAZBO1fOyVj5jCKrt1BXD+SF4KddcLOHa+dyJk8kNjms/hzpow3FisPhw3gmlMNOkp8YqCnFqT1OybTYCguIfXilpJASgHSy0myUDkEjmTzO5NOHB/AELDmIRpSkzB3MdpsKnay+qtN1v2EbpRiSFH3it8SlKViWlLJKzh2tZIiTeTSqlNXfxjwMzjsQl4vONgICISgEWJiJI60k8Q/Ch5htTzKxiG0XUACFpHUpvIHUGn/h2qpNaqTziCuQ7iRE5hAlNzexirFTwLhgdC3XlqTGoJ0JBO+kFUn3quGTBB705/8A+4aUdbuGC1n5lIdUmTAG0EDamviC6o4/D9fSE0wqwd8ZWeC8vTctu/8AU9/6it0cKZdeGCq+5fct9CKgcJYlOOe0NYFQQD53PHVCPUxc9AL1YzHw+YR/EcU4YJMKXYjkDEfvXnmOqDbWY/vGSaB4iinhvBlCijCoJRE6lurgEwPvCo+JyxhG2EwwtuUc+gkmaO58pgNut4VJYChLr0khCEXXF4BiY7xvVetcUsiymsQoCY/jIBj2SD7VpNNfcPky33M4Lax+riOrGWNt/IlpE/yMtj6yCaknHgkIJ8/ZIHobCkdnjPC6SC3i0z0W2Z/6lXHpXNjiXC69XhY3UNoeR+MiDXT8N1DclD/77zX4iryY94hxdhKiD0MfWIrk4QBZSzHLWfwvSmjijAm5bxsq3Pit+8AG3tFRMRnOC2/+dbYhxsn6H9a5/h9w7qP7TS31nzGsYkOnSoqMgi5iDG9V7xS4pOJTKypSm0EqJvMEXPtRpriLBInSrGuLIgBXhJg+sfvULJMr+35m2HfK2oaikckIFkT+Z7mnPh9FulZ7nXC4gdU6WKEU8zXJuC8TjAHEpCG+TrhgHunmfWrVw2RpaZS02EyhEJ7nmb7kmTRNaQLJEJAAAHIDkK6NpB60rrb31RG8/aCqxX+mIrWBV40quoK3P60t/FLDqUhlwCQ2pSSeUrAP6fjVuLyzWfmEAXtJ/pQfPOE0vMuMqUSFC1tjyP1qU+tTT3KzeOPtG1rFqFfeVvwdxiElrDvg3gIXIPlPypP6Gaf1YFvcLIPIkW/C9UtnvC7+EV/ETAJsqbGOlWPwbmy38MhaySpJKVHrHP3FVrq0dRZWeDFFLKdrDmMWYHWwtsoC1LQZSI8xGyh169ar3NGSNKAIBI36jf8AMinTHuENEbwoKSf5b3pc4zd/+OMRGpaCEKvEgzpURG82PW3SlKam3YhSwUbooYjDJCjIn0rKDYjM1rVJUR2BivasDTtjuBOqHtGfhrLRh2Ri3UBS1nThkK2kbuKHMDYDmTRvJc0xDWGzEOBRXoAUlRkgmQpXrB2HShWdY4PYvSgQ0wfCaT2QQARyubzT5lvBxOFfQ4YcfTczJEX3neZ586na29KkVre2I4+mYzSnar0B/MqtrL1uPMpZ82op0joZ3/X2q7sIhzSErVqsNrCw+ve9V3wpkqm8clF1hoFSTA32GxMb7dqtpzDRc9o61vVenaQe/aLVlkBE8RAHyg+td8OgbpBF4MHbv3B6GtcOgq2snmf2ohgmNEkHftSFzKOoQZxKg+LPCRbcTiWGYbWk+NoFkrB+aBcBQvO1Dvh78PTjf4j2oMkwlCbF3vq+6gdefKr4xOITpKiJgbdZ+73mueVtBpNkpRbYCAkcgI5Cqia+01CrP3+kCVA5xOuTZI1g2tKEpbSkbJEAfue5vSXx7xm0hnUrYEltBMF1Qtcb6Abk+1NGMzUOykGEj5lkQAALm/QCl/NML4mKDbKGSjSFLccQF+WPKBPXkB3NKPaqEe3n6zVa5OTKWx/FeIxE+M6oIP3UylB6C1iB3mhLawFdR619O4fLxGkhITEJQUJAPcAbD2pSz34bNY1K1hpOHfTZK02StQtC02mdtXerOj+OIhFfp4EG9W7nMpLUkgAb865qci1SHcIUKWkpIKCUqB5EGCPYiogaJJtFeqDh1yvmKEHPM2DxKgAPpRk8KYlTJfLLvhxIIQYjeRzj2oZgMEXXUNpnzKSn/uIH61duNZWHDoJSGoAP3UkSBaJNgLbVG1mtepxWgGe4da1CbmlIICtQFpFOnwzwbi8wQUXSEq1k/dSRpI9SqI9DXLjnh5KHRiWxpadVcbaHNyk9jdQNNfwVwCyh94iEqUlCFR82gmY9zS/xDWq+jJXs8TdVZV8xyxqwFwPQDr9KwqMWBHK9GPACZIESfc1GUFK2gDnafxryvO3mNA5Mh4JzQpQUoaTeSdotFaYnGpJhJB78q8zTKF6CUqtuUnt0P6UicSZ+ttxeGQkDT5S4o3kpB1J/0gKH41Ps0J1Z4HIhxatfJihmOJONzFeo6m29UdLW/E0x/DTChZxTCTpCHEqHopJEf+M1xweDZwjKElaFqUNS1JMkk7gHoNq14FUpLWIdSrQt58aTtZEmBP8Auj2r0VgVNIAvHQERG6zUExtzfCoQnw0HxFkyqO3Kkfj7MUt4ZTBs46pB0/ypTJk9JMCm7FcZqbWlDjjTbi7hSkRAJIGo6rTG8RSTxlka8Q8FlQS4BpWSkgKi6TYWsYnmINL6UkON/HmFsHyECV7XlNjPw+cj+M4hknYQVSOttvevar+qvvEfTb2kXO8KprFvob8yQ6sQOmo7e35VZvAvFRcwxSVanW4APUE+UmelKeYFKnWsYi6cQAVf6HQAFp94ketMWU4FpRLiFBtSiPLaFEXj86maqhdRSN/j+4j62mqwqOjGfAgJvHOT3J5miYQpYUoyR1gwP6UPwiElSRJKdQn61H+IvE6mA1hWrKeB1EWhG1u5NqFzuCKJwjzIme/EANNFnCDW6AQVxKUx83r67Cpvw1zd95DhfWpy4ieR5jtSLlmTvOKKWWlJSuylSUpt1NpE8hvVt5DkXgNJSnkPMep5mltXZVWPTBBYwq57IwIWXhg4khJ0nkekXFTAkxBgE7HlXrDcATW+IV5Z6XoNLEcxVzkxazvhZx3DvMqcUPGEFxIBKRNwR/KRag+cOra0Iw7gAb0NqM3MWTJ7waeXs1CbHaJqvMnfC8ycI/yy2okETOlSSPwUaZ1AB2qDC0Z5J8Qmzm+l1LOIWA4YjWFESRslXym/Stn83DS/DnUNVw2qdMETqkz37Xo9mmYJbSlWkLPKR+sVXGMxzacza0NhNlB89S5sCew5965aq7cDudrG/mJnxAhOY4tOx8XUOUhSUmR61H4ZyRGJdAUVxP3Sn8QTNNHHuUJdawz5UhJa1MuLMyYPkEjcCFR/uoPwq8xh3QouJXJGyQSDPLVYVe/GNZoQazggTtVQ9TDCWfgfhfhWvDdGtK0kK3sSOcVpiQZcbESSoQepMpM+hNM6s1ZUykqWlJI2JE+1KvFWNKXGkNCXHVBIPQC5UrsOp515bTau4a9RZyCMCDtVmqI6xIXE+ShzBPtTq8niJ2kLalQ9iJFOuQZYljCMNoTAQ2nbnYE/jSR/g7zSMQt1YWfAeISJ/lgD0iT6048CZunFZewsGSEhJ9U2/SrN4/MIxx/zA1E+iG+smvIBv02r1jCCK74hmxGwrTCmBFT7G9M8wwORPMSkaSkcxzqnPiBw8ttxK0klbjXzRcFBGoD1SRH+2rixoJ3HvMUr8SZN9oa0gwtJlBPI9D2Isam1/FFo1I3DA6z9IRa96ECUi6ELcCW1AkHSqfKDOyvNEdxyq0MvwiMPh0NJMpQmLXCjuo95JpRfwimXtLqQlYgmFAyDPMenOKdeA1sYht5HlWplYgzsFCY9iDXotYVWoXA7lAgaLeWRhhoh8cAqAd0wCkoKdIMxsPpBjsa48O8VJSG2cWfEQANLkSpuNr/eSP5TeKtDPuHm3WVNwEk3SRyI2qq8fw34KiXm9AmNVokdCPrSWg1dOsq9InBHXv8AaGtRqSbFXIP8SwMViNiNMKGoKABCgdlA8/02rKVMr44bwWpkjxU2KQROgmdUesA1laNWoU4CgidWxCMxtyjhPBIbcZ8NaWnYmVlYSobKTNwR1FCW+GXMFiUJcIW3qhtzrqBieh2tTawkKmetc3snfVim3Gz/AAFslp4TMKSVFtRB2tbVWw7Ak577nCo8zm20IgnekD4iYlQxqFk6tDY9xKrfiPwp1cR5oJ2NLXHGQl5IWi6k7d4uR+tMKRuDT7GVZZpwfxopC0hc+GTpIVukk2UO0/nVvZbmKSmCN+Y51R/C+XofQptw6XZ8qjaD0PVJt7irIyJ1eHa04gpR4cAKKhcc52ipOt0qi/1FXBP8wibbK8ZzHplUgdKQvilxy5hA2xh0FTznnmJASlQkdZVtUzFfFLAMo1F3V0SlJJV6W277VT/GPxBexr6nEJ8JEaU/zaRsCfWTbrT+j0w3ZsHEX2HORLb4X4k+0IIIIMGx+ZskXSf0PeujOT/ZsY2pIlKjpO5+YRf8DVO/DjHPf4kwlJUS6rSqeadzPoASP619ElkpeSSPIOfrYCOxvNB1tW1wR1n+JoNsz/SDsZlWIuG3EhM21JmPS9cMt4RaPlPmKbqXAlRVz9KOY3EFaghuJ3M7D1ipDbXhgnmdz1riItlhP+kQXqMFxAeafDxl/Cqw5ccCFK18rK3taPaqI4y4Nfy98NqMhXmbWDYx67EdK+kstzZLsiwUNxM1zz/hfD41ARiGw4EmReCPQi9Va1UL+XxPq9QyHDcifOnCzKlYtlb7il6VgkqUTbkLmd4FWRmecBCnHgLplCB1iZ/Ez/0ipub/AApwrCg60stNAgrbUCsGATAM6hMVXvE+YKxjqFpR4KYSmEXBIUQFRYSRyn7sSaXWo+vvbwOIXWahLKwtfEbMJxNpw7z7yglIbUlAN9SlCEgDnz+lKvA3xGfRi2WtKENOrCFgCAdRAnsZqL8QWtCmGtRUEIIBMXvvCbCfU0ohSgpJROsEFMXMg2j3ou4WcnzC06ULVzPrF5eoWteK4hNa4ALLCC6AhwpSVgclEAqj3mtdek3Ig7GpdwGYsntJDj0J2m1V5x5xt9mZJQB4i/KhO5nmTO0b094hcpOn26E8vaqwPBzr+IU7iSghJIABlIvcyYnlb60BKUscb1ziGrwoJiv8P+HHMS47iMVKhEjUfmUQd+wFNHw/xbTGMUAAhLiFhUDcpUkp2G9z9ajcTcUoYjDYe6h8xHOe/U/3tXXg3LSn+KZEDQmeZJlRHvb2q5ew9EqfPiJVrvu3DqO2IzBC1EXEAqkiAAKo/jXPlY/F6EEhlCtKd73ur13p24qzBS5S24NoVawvzVsKQ8bjGwQGgFaZuBaTvpG/Lc79hUr4dokqsNoH9PpHtVbtTZAmY5aULgX7yaymTJ+HHMWlS50iYk/eMX+lqyrJ1CjjMQWlyM5lpsYgD271K8VagDJSg2ifmP8ASlfOcySy2twG4FhMST615whnKn0lKgdUBQmOZ5RU1wdufaWAo8+YzO5ZNwZ7RXAZeSYgmi2FJtvFdXc3aZUEqUEnfYyO5oaWGZdAORETiDhgpPjM/ODdH83dI67yPehmWZ8zih4WMvpV5VEeZB9+XY1ZPEuULxLSVsBC1JMqEwVpImUHksEAjkdjSJnmQeMnWtBYdIjxSnQCRyeT90/6hamFsBUB/t7iJnGcrFjiTgp5j+PP2lk7Opiw3GofdtF4ihOFw+mFFSAPUEnr6UeyvN8VgXvDXMc0qulSTzB2II2rfiPJWcQhT+DTpdsXGOs3Km//AF7GjDcx2n94zXcqjmdfh+hAzBh0W0r+Un+ZKk7xcyRarmzzMVJUE6TFoUkxEmII5183cPZ0W1oUomELC/SDevpOPGwyF2VJCgeomRU74gjhSgnbNpK2eJIwjSmoKRIP59+1e8SYshry2JH51LbxiSkRyt6W5itn8AFdz+Fa0SFU2diT7GycmV/wzgPBUSgkKUZJP3rk3/emlfGqEFtLhS2pxOpOpUahzIJt+NZicuEwkRG56VVfxUKDjEEuhsIaSECbAXO3U9fSiLd+bsWFSvfy0sfi7iFgsK1uISCLSsGTFoAO9VpwfhG8QXUOp1JJGnuFAbxvekjxmjpl0T2ny/vNMnCuJbUtLSHQh1JPhqJ+YkyR701uZTuIhDplK8GH/iLwSpt3xkhamNICQL+HH3SOnekrJcreVjWfCaVAcTJ5adQk9rTV9ZPnCSiHVatUjSU3tYzQPiLCNsKBYSEpUozHJQi1vYisNmsbl5EyljD5DHx/mOv4d6DYjHhDgSo/MCIF/QwK7rzHW0FnyBQBvuJ6Dc350PwzxWopYQNcSpSt79Ty9BS7HiYTAHM9x2KIbJWQmB8s3PqeXpVccRY7F41RZwrajAAgQAkepgD3NWm5w8hQ/jS4rnBIHtH61GxTLeFwzhaRp0hSo6wJvN6ySwIIE6CDKc//ABxmDQB8ELWo7hxPk5EkkzPpNdX3PsLJZdfLi5nwkTpR/p1G/e1r018IccrccCX1pUlfyqsNJ/8AU9etSuP+Eg8EvNsl1wWKUkJ1A7STaAaO5Yna4haiuPlMp/McyfxB0pSdP8oFMvCnwzeWQ5if4TfJP3lf+oj3o3wtjUYVS04xnwFITrTKdkgwqIkEAQZHeacMu4ow2JJDLqHdIkgG4Faa1lBUDAEy6V545M4JwjbQCEJCUpEAAVlTnSZ5VlKEn2hOJUfFCXHFaUCYTJk7eb+lM/AZQooQhMEtmT18wO3X96Vc9zPwX1pVzSnf3pn4BxjCX9S3UpcIhtBIGqYJjvYWqjqUxo2YdzDOReBHxxkt3UarPNsz+1446VLDdkhQIERHLoSd+k9KtDN3gtpQ5BJ/I1VuAyJwQpJBJ5EbQCBf3pD4SGty0NqbAteG7MtPg5hf2RtCrFvy7kyBtv2j60bxWDC0lB+8IHbpQvgxtSWSFmSCBPWEpB/KiWPfOpKURrVYdBHM+lL7vzGX2MUB3Si8Tmbb+togJU2ogp3LZSqCpo76DzTyqH4CkL+bzpvIO4O0diOdWUn4CMa/FTi8QlySqRoiSZNin8Jqbifg+CmEYiCCYJRsD92x2F46V6CtABkQbWjrxKfzHCALGJQkEBaC8naIIgxykJIPcjrX0EzmbbiGw0UFK0hSIIhSTzEd4qvsy+FeLZ1lBQ+2pJSpKbEgjod+vtVeMcQ4nCrw/mOvCHQkXCigqGppQO4MWESKzZozqASDjE+VxwJ9DsZdpUVT5uXpUtGJWqEi3U0N/wAeEIAQorUAQIPMA3miRxulF9KVASqPu/1qP6u4lFOMdzTKV7E0edKleGnZI8x2E8hNVxxh8MWcdiS8rGaFFIToAB+Wiue8YEEob2O0b39qBf4ViFQ4RoTy1CImhVaj0nzWMmHXTll+Y4gJz4EOG7OIQ4OivKfqJ/Kh+A+HDjD4+0suBKDMpM6j90AjlN6Z8O5iWiFJJMGBBkeljRkcZPpTCiJHMgWqgfixClHX/ua/CMDlTmdMyzFSCGwga0gFRPWB9aO4d5Bw6XXgnVrKriJtc0qoQ5iVyPMpRua04qzqVIw7JBS2mCeRWd4/Kpg1L2MWHU6aRwPM84h4xJVCSdIO8iSew5X6U2fDZwKw61/eLhn2Aj++9VewlphGrFaSCqVIm563HPsKufg91heFQ5hhpYUPJaOxJm8zP0ppamZgxmLtqJtEJqRehfEeB8RlaYJJQoCP9po0o1GeBrOtvNC8DMWQnM+eCEJA8NKi4U+aRYRaJ/lKfxFW3wzmni4cJUZW2EhR62sff86ReMMuTgXlKkLbcVJSLqRJ6DlUz4eZ54r7nl0wiP8AcNR0n2E/WqQeu6pbVn1auGKnqOmb5ehxtXiBMAG5iwIIJnlaqHyLMv8ADcYdQJQCptcfy6t+5EA1ZvxSzN1OHT4Z0tqOle17FQk7xuIqreJQC8o81JQo+pQmfxv71R+EVrfY9b9MP7T7UEqAw8S1MFneHeGtGIQoHqoAjsQbg1lUWoCspk//AC9OeLJga5vaPvHWShxCXkglQgK7jr7Uo5XhkOrCdRa/lUeR/wBV59xVtsoQtESFIUJHMGaSeJeCFtpU6yNSd9rjr7dD9alVW7PlMctQthhH7hNjGaFs4lbbqdEIWlUkzIudiNr9qXVZy+yvzsnSnyEJMkqHbpH5ilvhjjx/A6WlgKQPurm08xe1MufcQNYoeLh/80pugnc8ik2mwEj9qxUDRbnwZm7FyYxzGjI+PVsQMWyptpcltaElQg3vpm/4015RnbT7niI1aSAElQ0nncA3gx+FVlw7xz9nQ2ziQQVGdRBCetjFqcE5yziIcQ8NgkCJkSYsINpiaXt0Sq5dB3BrYuMEYMdHse4hQSEgg85qc1iLeY0j4TFLbWSpxtSD/qII7iRy9a64LGYlp1IUgvNq/wDsRBjprTuD3Eix2rZ9SvmCAVo86qFZjwxhn3EuuMNqdQZQ4pIJBG16nYfFhQ79K2ViLWo6vkcmDwQYCxmL86kueUi6VC1juJ7dfSlPiDiRKEQmYkyd5qfxnm3mUhJgbE+1/wBB7VXWFwzj+JQ2EkoKoMfdE3M9Kj20hCRnk8/b2lDTqLOT0I68E8PqcX9oWQoLEoHTlPryp1zbLkLw621/KUke0V5w8wAICSjTYDlA2iveIGFaJHLelxuRfVWZdt9m0mVCCvBJUlJIXqIJG0Cw+ovUpriRxLaS4226pR/lvHKY3NaZs0gPL82tZVfoOkTubUMxDjqoDfkA32opYWnc/ZjyrgYAhbG55iT5UhLSDYhCYt3NzH0oTjXFISPBbW6vrBhNdGseCY1nl1iiWExygvSPMdxv/wAV9XYlTAkZn1iMB1iV/jsnxKzKsPiFKPPw1HfpAivofgEeFlmFbWNCktJCkmxB5yDSU1xt4MoWtSIM3v8AmKIYb4lhIvoVIkE8/wCwKsPr/wARjAwBJttTL3LAXiB1H1oHxHxP4TcNtuOOKsgJTIJ7nlFLS/iykGAyCL3677fSorvxQdUT4WGB5fXrFBdPUHMBuAmzGUlplzF4w6nnAUtoUdiZBnvFROC8sDalrIS2NISAkH1MdNwPaoQyvG5hiG1PkobFx5TpHP3NPuGypDaAlE26xesllCitehGK1Yne37RZ42wCnsMlttJUNepR5iJiB71UnF5SnErTp/ykIQZ6hAn8av1VjMVW/F2QMYcv4wElalJGlQSpKVLsVeYHzWtO3Q01pLBRZuBznr7z65dw+aVP43asprwrGExcqfcDLiTBOmzg5GEwJFwYA5VlV/8AE7RwYv8Ahc8iBcq4nfYGlCzp/lNwPTpT3wVx94hLeJImZSoJtHMHp61WOGwinFBCQSpRgAU/ZJwCtHnW6AYgpAmJ7mkb9gUgjmMafczDPUOcX8L4RxHih1LZ33H4dPSkr/A3WVB1J1tp8wW2ekQDaQfUUQzbhJ1CtTY8UHcAXHtzqNl+OUhXllBFiOvUEUhuZB7yqulR/wBJ5hdvjZtxJ8RvSmNJ2vP3tt/auuFewGn+G+5hiq8xqSYPtA7T7UPxZw7g/jNaSTOtoAGe/L/iur/BDZUlKMU2FKTqSlwhJVMxzi8Gi12Bh5ERu05qbDCM+By/EKbC2XG8aN7ETG1kq82w5VId4oeabKVNusqm2lNwOfzCP+aGcK4Z/DLDOIbhBJCXEkEIJ5SDtP506sYpaJbcKnP9xm3/AFVl7ipweosKxBTPGym0D+MpSlXAcE+xjap2D4+VCvEaT/uQqbnaRtFKfE+YtIccS4wkrSAWwny6gRsVCQDPOKXcvZZxCSG1uMLAkhcEf9ybz7VrIYbvE2tI8jEauIHVuKX5gNXP6k/nRD4d4BSEiFBxTrgF/wCVHmUZ53iguapQlMLKlFQtpv0iDRr4Z4n/AOUElJSEJJSD33qezbmxGlQpUcS1sPg3B8y59ABH71tmLOptQ6jeprZkVGzAkJJ3EXH7UzZpVWo7JLVyW5lBP5eoOEKMQVEE/eIt+dQWMKUS46SCkzp5q7AfrRrMWUqcMr2WqfdU0LxeKv8AIlUDdR6HlUxMniehD4El4DHJ1EhlIO41379hRrDcRvOB1bLLJxDaZTKbLAHmAM7xyoRgc+CAFKKY6ACPSp+VcVJ8cFSEJMkCBpIm57HoK3XUN+WHEBfcSOFinmvGin1a3MJh1K5zrE+1Rcs4v8V5tDzDXhyE+UHUkTyk3infE/D/AA2KUpxpamFLJOiQpAUrzHfYCTz9qUsZ8NsZhHipaNaACQ43f0tuDXoXXSNTmkcyaljtYFc8S1Wvhyw4kOJXKTBGlIg/3NFMt4SaY80TJ2IF+ckAVVWR8VYvCo0pUoIBiFC0++0dKuDh3GKxGEacUZURePWpO8E7Y3dQaxu4xJKzPOuP3u03ruWaiOAA3FbfKjiCWerZBP3h7SPwpV+JmCT9gUU3h1BM7C5TJ/7qb20puISOnL8jQ3O8mD2GebcUEJWk+YmyTuk36ECoNuruq1Sj/TmdKgqcz5rzTAllZSopUZ3B1A+hG4vWVMzTwkrKHCFFBIlFwe4I3FZXswAecxE2kHG2NnBGRpS145HnWSB2Atb1pvaTJgUH4TxKV4RATuiQodwf1rqniptt4pTfSYUZ7CYEUtZuLnI55lThR9I7ZNgbgqg+29DOPODWFMOPoQEOIBVqAjVzg9aa8rWFAEQQRvSt8UcwdQwG0AhtZhax7Qn3qe75nai3qACVMyzrVpgqURAH9/3enDDYUMsNlYSVobCZi9pMAj33FD+GcuhBeKecJMxtuRP0rMyeXiHEoElRkCdMADcqMH+zTVIPJ8Terfe+0eIIzrEl5elKQVHbSm4g7iIvPOBVtcOK+1YVtTgh1A0q53HX1EH3pM4Z4PcxLxaOpjDsmHHIAUsi5v0PIbRViKw+FwTYRhk9zeSo9VE8/wClfamsKo+bn2izsuNgHPvET4hZSEBt5Z0jVoJgnunb3pTw2B/iy3pINlEd96trFYvD4ttbT4hpcc4IIghQ6EHnQLAZXgkYpKE+UpVGoKUdUDVBmxmKDUqemSWw3tDC51AQrmRs6y4pGgKjwY83SUg3t150IynM1MYxDilFR1JCj2NjH1o7mKpedIVc6tuW31FIObZkW33EpbT5BvcbgctudLrWWOVhkIC4bzPp/DqlIPUVmIPlNQuHsRrwrKt5bT//ACK04jxfhsOL5JST79KsZ/LkHHzYlFPOpL6yoky4qIHc2oXm+C1JU7KglHzJAkpnY+kRej72Wl9ZAUENpJgjczvYXJmpmAy5KHvD1apECfvWuCLzasU6EZ3GPHWHgSvMNi2gn/OKVdFJtPqNqmYdZCylcGRuN9pBFcOLsiDDp0jShWyTPlI3HpzHb0qI2oqbbWFQUwgn02P0imNboVrQOhyDGNNqd7FXEPs56+lH8MFOntM2ib899qN5F8YnGlJS63qbmCdR1C4kif3oe9glrwDygdLjJ8RJH3kixHQiDalthBWlJcSFFd+hMmxta9TKh6Y3T561uJXHUvfD5nluZoEhBJ6jSoc9x/zcVOyzh5zCeXDLDrRmULPmT3Sra3Q/WqIwgQlwK8UIVMaSogCxvOw5UeyziHMGHCUuFSJhMHWIkR19YNbYo/JHMTKW1/LniXU24pU6kKQRyUPxEEg/WozpmBSJgfjU4FaXW0TaxJHrv1piw3xWwS0y6PC7KH1j0rWAepkWMvYmmfZ63h0+ZQCuSfvKveBVXcWcRYvNXAw0khtP3BzPJS++1uXrVl4/iXKHDrUlLigDBvbbYExSjm/xHRHg5fh4J8oKUjv0G9GTT1hvUbsQNuoY8LEt/hdtiG3vMsbxynlWU4ZVwsopKnwp1xR80EDT2km59Nqyj/iKB5gfRuPMV+CHFB8pCoSUKJHpF6x5xS8QdJISs6otFwTG1ZwlkD7jjboBbQDJUry6hHKbkH6VPbwKIjbSbEGDY8vyp3UBHtJX2j5s2pgy3OCXw5hGlfe0wqOqSR+lZxi0FYZ1N1HTYDcnlQ/hPHtMYZtLjzQVBJ86balFQm/Q1NfxyXzrQQptJkqkAHT3Vbf9a8Rp1ZtQ4PWTiHyVw0WcSlOEwokEHTGkgjudzG/ak9GMU0kAA+IuSSb6UydIgiLxJHpRfMnV47F6G4gq+UgAQmDfTIv1HKghwD+HfKX0yokkiZSQdig9OVqu3n0q9ohNAgvtLPGNvixRw5SJ1C4A3Inc/wBL0vNZk46FJMqB/CPWijDZK5iOduX7VsMsTilqAIad3TYBK7c42Pepu8WHPmVAgpzgDH9ovqwClXEoHcqifQb0wcJYJJU84pzVpTABtdXOe0W9aEs5c8lwog6kEyg8uvPam7KMnWlCtCNPigefT8sEHY2g7db10NlgpM5dZhMicGcMshSjJ0pgbWuDe1/elDN81T9pUlbbewhRSSZIB5ED8KtBWBdSFJ+6JUSQDqSdiDMj0IpMzng9Ti1OpRICfNfoTBohZKzgmJ1tu7li/DTOVO4RrYgeQ8tJT+kRTJnzIeYcQP5T+R/Wq4+F7ymVPMq8s+dM9QBq/Ag035zxOjDBRJClkQlA5k9qb09m/CrJuprCWGVtkrSlPqESggSZuDvAHep77ATimtJiTym8WJ6f817lrQQC6shK3Y8oBTYSeh5bzFS8FpQ5rXOoJOnrHpspPl+YWFXFBCxMkZgL4m5YFYVx0SVNqbPoFEpP4EVX+UYVSmHYSo6SlQMbz5SPyq2MbilJw+LcBCFAJvPluvr6Us4PMJVoecu6kpQO5FiI7xUvV604NQGRmUtHR/uZ5k7gWTDDgs42tJSrkIsB9KWc2SGSuBCtOkCPlgwAPpRPgbOPCxSQsFRQRB5gEjyn6/hUPjzD+FmL4WJSohQ9FJkfjNTypL9x2oEWFTE6Tuak4JakyUEp2uCR+VatYcqXp2qY+8E6UQCB8xHO9xTRbwIc46MN4Xi9BCU4hnxYABUFCTHOFJN/QiiimssfbW4oqbSjTq1IUI1GB8qlTftypMeYGpPhEknl0JMAUQzrBqYwQaVZbzsnulsf+xrK1+o6qvZi99dQQtjmHWMJlKV6g/qn7utZH08MfSadMLk+GZT5EjbkIHufmP1FUW3htMfgasrgbM1vJUhQJbbF1H7nRJ6zBqxd8ONVe5m68SQjqTwOY0u5kAbW/vkBWUOxKkE2SojrP9Kyopz4Ee2iE8LojzDUdgBaPfp2qvOIspfaeUpCilvUdNpCdW4n96dMI6RPrUghK0kG8/lRUco2Zp0yMRa4cxeBCR4rp1onUFkQuD0NxFduIviOnSWsORpO+m82sLRXfEcAYVZFlonkk2+hBotlfw9w2HcGhCnViIKxMGN4AAru5CxfHMXdGIClpE4JyNbTYdcjxHO2w6Vp8RnIcYH3gg36SR+3402FvruKU/iAgHwEm5CVEjnciPyJ9qFq2yATGND8toixhgokAKIB77+tFEpSm6lkqP8ALf2PvQtY0pI59YG9jHrNRWXT1jr3vNTgPM9E4FnIltcMMs4n+Ju4hOkqIuR19Ykewpr0NswVECCASYAKTtPIxVS8JZu8hTiWSA4W16Aq9wkEfUjah6sDj8UkLe1nVeFW+g2HpVb4dpkuJLkCeZ1lbI+PEs3Nc/Z/+ope06tSUqEwfW0TXfKsIF61KBSCIhUSDaB0mqfcwr7MgyEkjUnVZQ6KE3FH8kx2JPiPl0pQdRvstXYdu1NX/Cqc+org/SAFhC7eoxcWZ2hvEIDIK3UpVqCQDEiLxzpeyF511alrbAJVqCpOodkz2oMhpbKi86pSQoyn+ZW2w9+depedxLgKSUiZFza/zQOftXaxXSsE6l++o6BhCIVKbzc/eKTJSR8o9T+NQDiXHVayClsK1IQYKjYiTH3ZNo71JOXDx/4n8aQCQb8gCU9J/SijmGZwiFYnGr0gmUo5rj5QBSN2vNjFKv3hEoC4J79ovcegsZTC4DmIcSAOcJufy3qsFY4DwVfeaIMAdDNM/GPEQzF3WpYbQgQhtX3R7czS81gWlmA5Bvv+lBXCjmVqUKpz3HfOGIfBRpS24kOJVIFj5h9Jj2qV8QcsDreHxIBkp8M+qTI/Wl9bn2jL0huVOYRQT/0q+U+gPl9qe8gR9qyxaF3W3cDuBPrSjBlTI8RUsUsGZG4Y4KaWkEgKBB7HzCFJV6G4NKPGPAisLitCAS04JbO8dQff86s3gjP0KbDahpWOZ+93NGs+dbQ14rgBDfmEib9ql1aq1LGyck+IV7nru+YcSn2/hi+hKVkoAA1lJUAoDeY7b0m8U5x9ofJTJbQAhvuBur/qN/pViqzha8ShxwqjxEzcRGq4joAetJOK4PxH2hxptlwobWpOrSYgExE72517L4ZWEvzaeccffuJ6jUNakAq8xCYMire4MysHBspHMKcX1J1EfkAKT8Hww8owlooEwVr8sdd7n2p/0/Y2ktIXZI9VKJuSel7xVH4zZXhQrZPmL6fPPEh4hSG1EQD1vAHYdfWsqPiczXbzT6gH8xWV5zMcwZ6wPMR3qT4YFcMO2dduZoljcIpOkcyJjpRc8wxm2DUBCjJKbx1i9Ss0zg4VheIek6rNtlRTrUSNovAHOoyUaEFSrEiAOZnnUfP8t+34coX/AJrCCtlXoPMg9QR+Qr5QCwB6zzAPzzBr3xJSUKLeGIUBPmXKZkAW3i/4UtozheIDhfOtY80zAjkkAWgflQZZ3CjF7n0m3415gXCFWG4ge4r7W0qljKvUr6RF9INjmE23BChF48xPX9xUfD4BRFrTa5r3CJUqyRBMb39KZMA/oOlLQeSnyyRadyfXl6UgAcxyx1qHHcI5FlLOHCFqJUtQkXII39gKL4vJHcQCXHylMwEt7Ef6oue5oTis2ShAUtHmMmBPlSOQNLeacZvSShWkXIHP6jf3qolldY2yC9dtzbzD+YfDjCqmFuJcgQZmD12rzMUBh1GH1HwsOmD/AKikSZ7lUye9LDuZPodbWCso1IUojncEg+1FsViS666pV5WbHe6jXG1AUZxiLvQxwGOROmIQjGrGiUq2gzy5z17nemHIcGlB8JtMnfUTuqB7Tf8AGg+BbS3KknWRvG8d6feD8IFS5EKWPoNpHQ2FS31Fmpfb0IV61pWbYLAow8lUOYgyQkx5bCx7X2qquO0Yp10uOhSoJHYX2T2qwfiGvw3Gg24WlISVEgSSSoAT66TSxiuJlqRDiEPJ5xZRnvcchW/krwBN6UPnf3K3bw67+U1tgUnVIsRPKnBw4Z0+VK2iBcWI+szeoWYZI2kAqxCEahYKt2t1ra3bjt8yoevm4nPg7GaMSUufJiAW1+/yq9j+dNPCWNOCxi23SLqKSOl/2vSNhwyk/PrI5JBN+V9vxplZQnMUFaJTimxdEwp1AFlJj74FiOcUU0vyzKdvRMm60I2ChyYy47MkYDGlLqf4L8KadSLo6g9v3NTeL8w14doIWFoWoyQZB0pmPrf2qv8AO86ceQjDuDWkbAi6SO/I9vxrjkTDza0NyVIU4m38t4n6GgJ8LT1Uv9v2MQfUlhtbuWBl+TowzKFL8zpTKZ+4Dtb+Yjnyobi8ctZ3JJozxI8fFUnoSKEsop2xtxLGGqQBRJGDDiFAqmIJg3BIFqEYpRWqTN+vOjKcRojlMyIm1DsTBNtht70HdkQgHMgPoKovFZXWR6VlYzNxiwOYIOHZxDTaQHUBRVJVpUfmSCehteoWY4hRIMzJvVe8HcbLwh8NwFzDLPnRPyz95HQ/nVhs5vgVHU3jGkj+V2xT9abs01lDYPI8TCsD1Jf2XyBRMEjnP9+9SMnT86idIQ2sqVy+Uj9aHZnxtgW0hKlrxZ6tAQi3IqsfSlDP/iH4zZYwzZZaV85UZUvsYsBWqtNdccBTj3mC3ECOIStvfzAyT17e9c/tRGnYgACRyPepOVDxHC0AJUkkdSUiY+k1wVlqmirxEqSBf3F7jmD1r7XVlL2Df1lbS3L6a8w1kiQEuunZtE+5sn8TWmA4gWpxtsJASm5F7xua1wr2vBvfcKnEi3+lJUaCYB1SFyggqIIvv33PSltOveYHUt88Ysz4mbUvSRCdpTIP0/SouW5GklbiylxoJnoT8uw632oTicCpUqkEm+/9fSiWOxPgYRA56jsLyAef5j0r5v1cTII24UycrCYh5RCNLaIIP3iRP3jflHStGsufZcLbiZWbpNoUOx2rXLc0Km7K3UBcxyuTPWtTjfFeDSzAGwECOkUu7ZyCIcUKR3DOWeICpKEKW6TZKf75VbHBmVOsMw9pBJmE3iYtPb9aR8jxOHw60rDy1L0kEqExPIc+lMD/ABKrwv4am5JJuoDcz+FEpTHMmX1uTtEWPjClX2lhSZIWkoIHUEKH5mo/2VLTcEBCtMyQOk2/KmA48OpPnSXAd9OqLXCCfpPak3iDOEBU3WtNvMbAgzsBWmRMbmjVG84RR1BrrSU3Juq4/pUfiVoKwpUd0LSR6GQR+VRcwzLxRrN1AiT0mwFH8LkTmJwT7baCtYSnSBuTqBG/alV/LsR/rHrV/KO4xCw2MPWI/GuiMxUleoKKVAylSbaT2piw/wAIswXBUlpgf/scAPuEyaLMfBk2149gHoEqV+or2f4/Tsm1mz/M81yDxIWE49wzwH25hSnQI8dmApXdaT5Se9MPDuJwGJfQ20++VG4lmIi8kzAFt6FvfA17/wCnFsOn+UgpJ9N6aeBuDF5e0oPJAedUSSCDCEbAEcjvULU+gATQxBPibG1j8wnXPHpxCydpkdx1FDDiPwqZmLkq1EavW1RFNoUDonVEwfxg0qo9zG8gASNiXyTW+GaKyBPeuYjtNEStCG5RMncnp2rmMTpMEYgpCj+1ZULHPebesrmBO5lbJMEVOSNVzaNjzqFh0lSqPHL5APy2r3lK7u5P3ATVtMpEWVPOojqVa7RG5NS20FIMTPU1BxytJHmm2wNHYDbOdyXlOLW26l4C6FA+2x/CRTnxBlodIcBSpCkakE31J1Ei9V+ziuXWmjhDi5DQOHxF2iRC9yjt6X/OoHxTTG0CxOYzp3wcGeowpRh3BzJHU3sPry9qB4djSspVJvYz+P0tVjqyVC8PqQoOII1ApMnyn9oNIOHcSg+ZMFTqgDz329L15lCyFhKH+byZ3wGXpSvQ4CW1mJNoI71K4l4fdbQBdxuZB3IgEQf3pqweZsvpLa06imZ5AxMHsdq0wmLWhZaWSpEEok7gctr8vpTK4ddwPMVDtW/MQkocbS2pNhJM235j6V1zHGatK02MDc3HpTLicGwVBBIE3ExN6jvcNfwwgGQCSJAFp5kUobBnkR8WDuLqcVeSo94NEmcxCgAVKTaLXNTk8MHTAQSeqY/WuGFyN0KgpIAtJ/pQmZCMxkXKQeZ1/wAW8CEpnzblW/8AxQnF6FrKvEsTsBR5/I03JTyiSo/3NDEZaBBQlXlPPnWK3XsQaOuc+Z0w+UpbbJhRnbV/fKn/AC3EjC4AuFYaW8oaJ30gbikx3OwiVKEpH3Bz/aTuaXsxz5eKfC3SNwAnZKEjYADtXakewlmg7RvXaT/WPY4mQsKBedgbrAEK7CedRi4y6kpRiVhYNp67wbUhPv6yQkEBM+UfKO4FT+F8a4h+BB1Dc8osPTpNPImPEWegBdwkvMc2xeDdhRCkk2WN/ry3FWlk+ZOP4LDqcVqU42rzdDJEH2tSfxJiApoNT5lJPlEbxsPpeKZ+FlRg0MLUlKx/lyR5p3TPfcfSt2KP1DxET1Bjq1wR/YqI3qUoATqG3KKMu6yvQtO25ULj6b0Ax+IWARGkekf1rIweRD7uMQ+8EzCigEC6iib9ZFeMZSXQrQfEtaLbevKhTOYpw+Ccfea8VKSlKRMSZ69gaVc0+Lrym/CwzScKnqm6j7mvlrsuJFIzBkhBljiMGLwJJ+W/pXlQ8i47wrrU4tS2nU2JQJDn+rsetZWfw+oHBrMIHT3ipg8/wmohWFbQOSgp0Ed/8ymsYZhxpK0oKUnZSXdX/isT/wCVVupgTFPWDYAykQBJm/MGZJFP+u1fzKxgvSY8NITrJShSxDjaTClCxRItqSbgHqJFLeOKdVqb3cnS242EkgYhhQWOX+Xr97ifekRxdV9LrrLcrZzAugUZEkYZW9YtyVSK4NrMUycIcKpxeORh1rKUm5IFyN4F7etNvcK6956EwAWwBPOHMycaeQtoLOn5kJBOoGxsO1NvEXBDqlpW0lWidQBSbAwY9RVk/wCGs5cyUYZpKQkXUbqV3Urc0ObW48NSnCOwA/WvJa3UetYGUYj1TkLmIWT4HEfaSCkaZiSL7D8qYcRw24opWSISbXo4uNN5MHrE+sClPiLi1wJWhICYG89D+1Lp8nP2myTYQIu8UqAUo7lq57SCPzg0HwnFbyFRrUE7EKuL3517jcYssvuz54TJ6+cClvEZy44IWQbg7AXAjl2pqmjcuTOW6r0zsj5hePcQIGhpd7QCNxEWqVjON3UHSpluYIso/tuL0s4FP8JLpvyj/aJFa4tzWQuwkEx/Wl2Rd2MRlUV/Ed8JjXX9BCWU6ikXUTBjpA3O/tQbM81xF0L0taZBCU3sTuT3rnwnnC0rSgAQJN/rtVpDLGMQkLW0ApYuQYmYF+tLYw+0CfJatByy5HiUp4alcpEb/vW7eQkrAuJ2H51b2IyLDskpDcgiD5jyvU/L8uZmfCTO4Judu9FR3JwOJm7VA8gSnMHwPinFQlFpgqvA96dMtyZrL2SSQ7iFD5Y/AelN2aqK1huSkK2i0ewpPzTMDhkL0jUUqIkk3jmaObCvcFva1ZESwAS49GtZ+kjl3BFCeKc4W4lKQUgRyt63A7TQTNM4W6rUbdh/frUZrEqcgE7C3aJEfjWstiaWsDmNfDvHTbDKUYpC3UhRAWFedANwBe43tyqU7xTlRVqU/iVj+Tw7+mqY96Q81A8KQI8w/W9A1GmqNJXchY5zmJ6uw1vge0cOM/iAcYEstN+Bhm/lRN1d1UoKVWor01XprWlNqSc7lzzNguK8rSaytetM4n//2Q=="/>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36512" y="-86618"/>
            <a:ext cx="9180512" cy="923330"/>
          </a:xfrm>
          <a:prstGeom prst="rect">
            <a:avLst/>
          </a:prstGeom>
          <a:solidFill>
            <a:schemeClr val="bg1"/>
          </a:solidFill>
        </p:spPr>
        <p:txBody>
          <a:bodyPr wrap="square" rtlCol="0">
            <a:spAutoFit/>
          </a:bodyPr>
          <a:lstStyle/>
          <a:p>
            <a:r>
              <a:rPr lang="en-GB" sz="5400" b="1" dirty="0" smtClean="0">
                <a:solidFill>
                  <a:srgbClr val="FFFF99"/>
                </a:solidFill>
              </a:rPr>
              <a:t>Task-management skills</a:t>
            </a:r>
            <a:r>
              <a:rPr lang="en-GB" sz="5400" b="1" dirty="0" smtClean="0">
                <a:solidFill>
                  <a:schemeClr val="bg1"/>
                </a:solidFill>
              </a:rPr>
              <a:t>…</a:t>
            </a:r>
          </a:p>
        </p:txBody>
      </p:sp>
      <p:pic>
        <p:nvPicPr>
          <p:cNvPr id="21521" name="Picture 17" descr="C:\Users\Stella\AppData\Local\Microsoft\Windows\Temporary Internet Files\Content.IE5\T33C2JTZ\multitaski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32396"/>
            <a:ext cx="4330498" cy="454487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1523" name="Picture 19" descr="C:\Users\Stella\AppData\Local\Microsoft\Windows\Temporary Internet Files\Content.IE5\PO2WAS07\2979587911_3fdf40c17d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52" y="1335804"/>
            <a:ext cx="3626184" cy="454146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51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ExUVGR4aGBgYGRwcIBggHBsaGxwcGh4aHSYeICAjHBwaIC8gJCcpLCwsGB4xNTAqNSYrLCkBCQoKDgwOGg8PGjAkHyUvKiksMDQsLCwsLywsLCwsLCwsLCwsLCwsLCwsLCwsLCwsLCwsLCwsLCwsLCwsLCwsLP/AABEIAO0A1QMBIgACEQEDEQH/xAAcAAACAgMBAQAAAAAAAAAAAAAFBgQHAAIDAQj/xABBEAABAwIEBAQDBgQFBAIDAQABAgMRACEEBRIxBkFRYRMicYEHMpEUQqGxwdEjUuHwFTNicvGCkqLSJEMXY7IW/8QAGgEAAwEBAQEAAAAAAAAAAAAAAwQFAgEGAP/EADIRAAICAQQBAgQFAgcBAAAAAAECAAMRBBIhMUETUQUiYYEUIzKRoXGxFTNCQ8HR8Ab/2gAMAwEAAhEDEQA/AKTOLWfvK+prQuHrWISTtenHJPhxiFEOYhot4dIK3FSJ0pE6QAZBO1fOyVj5jCKrt1BXD+SF4KddcLOHa+dyJk8kNjms/hzpow3FisPhw3gmlMNOkp8YqCnFqT1OybTYCguIfXilpJASgHSy0myUDkEjmTzO5NOHB/AELDmIRpSkzB3MdpsKnay+qtN1v2EbpRiSFH3it8SlKViWlLJKzh2tZIiTeTSqlNXfxjwMzjsQl4vONgICISgEWJiJI60k8Q/Ch5htTzKxiG0XUACFpHUpvIHUGn/h2qpNaqTziCuQ7iRE5hAlNzexirFTwLhgdC3XlqTGoJ0JBO+kFUn3quGTBB705/8A+4aUdbuGC1n5lIdUmTAG0EDamviC6o4/D9fSE0wqwd8ZWeC8vTctu/8AU9/6it0cKZdeGCq+5fct9CKgcJYlOOe0NYFQQD53PHVCPUxc9AL1YzHw+YR/EcU4YJMKXYjkDEfvXnmOqDbWY/vGSaB4iinhvBlCijCoJRE6lurgEwPvCo+JyxhG2EwwtuUc+gkmaO58pgNut4VJYChLr0khCEXXF4BiY7xvVetcUsiymsQoCY/jIBj2SD7VpNNfcPky33M4Lax+riOrGWNt/IlpE/yMtj6yCaknHgkIJ8/ZIHobCkdnjPC6SC3i0z0W2Z/6lXHpXNjiXC69XhY3UNoeR+MiDXT8N1DclD/77zX4iryY94hxdhKiD0MfWIrk4QBZSzHLWfwvSmjijAm5bxsq3Pit+8AG3tFRMRnOC2/+dbYhxsn6H9a5/h9w7qP7TS31nzGsYkOnSoqMgi5iDG9V7xS4pOJTKypSm0EqJvMEXPtRpriLBInSrGuLIgBXhJg+sfvULJMr+35m2HfK2oaikckIFkT+Z7mnPh9FulZ7nXC4gdU6WKEU8zXJuC8TjAHEpCG+TrhgHunmfWrVw2RpaZS02EyhEJ7nmb7kmTRNaQLJEJAAAHIDkK6NpB60rrb31RG8/aCqxX+mIrWBV40quoK3P60t/FLDqUhlwCQ2pSSeUrAP6fjVuLyzWfmEAXtJ/pQfPOE0vMuMqUSFC1tjyP1qU+tTT3KzeOPtG1rFqFfeVvwdxiElrDvg3gIXIPlPypP6Gaf1YFvcLIPIkW/C9UtnvC7+EV/ETAJsqbGOlWPwbmy38MhaySpJKVHrHP3FVrq0dRZWeDFFLKdrDmMWYHWwtsoC1LQZSI8xGyh169ar3NGSNKAIBI36jf8AMinTHuENEbwoKSf5b3pc4zd/+OMRGpaCEKvEgzpURG82PW3SlKam3YhSwUbooYjDJCjIn0rKDYjM1rVJUR2BivasDTtjuBOqHtGfhrLRh2Ri3UBS1nThkK2kbuKHMDYDmTRvJc0xDWGzEOBRXoAUlRkgmQpXrB2HShWdY4PYvSgQ0wfCaT2QQARyubzT5lvBxOFfQ4YcfTczJEX3neZ586na29KkVre2I4+mYzSnar0B/MqtrL1uPMpZ82op0joZ3/X2q7sIhzSErVqsNrCw+ve9V3wpkqm8clF1hoFSTA32GxMb7dqtpzDRc9o61vVenaQe/aLVlkBE8RAHyg+td8OgbpBF4MHbv3B6GtcOgq2snmf2ohgmNEkHftSFzKOoQZxKg+LPCRbcTiWGYbWk+NoFkrB+aBcBQvO1Dvh78PTjf4j2oMkwlCbF3vq+6gdefKr4xOITpKiJgbdZ+73mueVtBpNkpRbYCAkcgI5Cqia+01CrP3+kCVA5xOuTZI1g2tKEpbSkbJEAfue5vSXx7xm0hnUrYEltBMF1Qtcb6Abk+1NGMzUOykGEj5lkQAALm/QCl/NML4mKDbKGSjSFLccQF+WPKBPXkB3NKPaqEe3n6zVa5OTKWx/FeIxE+M6oIP3UylB6C1iB3mhLawFdR619O4fLxGkhITEJQUJAPcAbD2pSz34bNY1K1hpOHfTZK02StQtC02mdtXerOj+OIhFfp4EG9W7nMpLUkgAb865qci1SHcIUKWkpIKCUqB5EGCPYiogaJJtFeqDh1yvmKEHPM2DxKgAPpRk8KYlTJfLLvhxIIQYjeRzj2oZgMEXXUNpnzKSn/uIH61duNZWHDoJSGoAP3UkSBaJNgLbVG1mtepxWgGe4da1CbmlIICtQFpFOnwzwbi8wQUXSEq1k/dSRpI9SqI9DXLjnh5KHRiWxpadVcbaHNyk9jdQNNfwVwCyh94iEqUlCFR82gmY9zS/xDWq+jJXs8TdVZV8xyxqwFwPQDr9KwqMWBHK9GPACZIESfc1GUFK2gDnafxryvO3mNA5Mh4JzQpQUoaTeSdotFaYnGpJhJB78q8zTKF6CUqtuUnt0P6UicSZ+ttxeGQkDT5S4o3kpB1J/0gKH41Ps0J1Z4HIhxatfJihmOJONzFeo6m29UdLW/E0x/DTChZxTCTpCHEqHopJEf+M1xweDZwjKElaFqUNS1JMkk7gHoNq14FUpLWIdSrQt58aTtZEmBP8Auj2r0VgVNIAvHQERG6zUExtzfCoQnw0HxFkyqO3Kkfj7MUt4ZTBs46pB0/ypTJk9JMCm7FcZqbWlDjjTbi7hSkRAJIGo6rTG8RSTxlka8Q8FlQS4BpWSkgKi6TYWsYnmINL6UkON/HmFsHyECV7XlNjPw+cj+M4hknYQVSOttvevar+qvvEfTb2kXO8KprFvob8yQ6sQOmo7e35VZvAvFRcwxSVanW4APUE+UmelKeYFKnWsYi6cQAVf6HQAFp94ketMWU4FpRLiFBtSiPLaFEXj86maqhdRSN/j+4j62mqwqOjGfAgJvHOT3J5miYQpYUoyR1gwP6UPwiElSRJKdQn61H+IvE6mA1hWrKeB1EWhG1u5NqFzuCKJwjzIme/EANNFnCDW6AQVxKUx83r67Cpvw1zd95DhfWpy4ieR5jtSLlmTvOKKWWlJSuylSUpt1NpE8hvVt5DkXgNJSnkPMep5mltXZVWPTBBYwq57IwIWXhg4khJ0nkekXFTAkxBgE7HlXrDcATW+IV5Z6XoNLEcxVzkxazvhZx3DvMqcUPGEFxIBKRNwR/KRag+cOra0Iw7gAb0NqM3MWTJ7waeXs1CbHaJqvMnfC8ycI/yy2okETOlSSPwUaZ1AB2qDC0Z5J8Qmzm+l1LOIWA4YjWFESRslXym/Stn83DS/DnUNVw2qdMETqkz37Xo9mmYJbSlWkLPKR+sVXGMxzacza0NhNlB89S5sCew5965aq7cDudrG/mJnxAhOY4tOx8XUOUhSUmR61H4ZyRGJdAUVxP3Sn8QTNNHHuUJdawz5UhJa1MuLMyYPkEjcCFR/uoPwq8xh3QouJXJGyQSDPLVYVe/GNZoQazggTtVQ9TDCWfgfhfhWvDdGtK0kK3sSOcVpiQZcbESSoQepMpM+hNM6s1ZUykqWlJI2JE+1KvFWNKXGkNCXHVBIPQC5UrsOp515bTau4a9RZyCMCDtVmqI6xIXE+ShzBPtTq8niJ2kLalQ9iJFOuQZYljCMNoTAQ2nbnYE/jSR/g7zSMQt1YWfAeISJ/lgD0iT6048CZunFZewsGSEhJ9U2/SrN4/MIxx/zA1E+iG+smvIBv02r1jCCK74hmxGwrTCmBFT7G9M8wwORPMSkaSkcxzqnPiBw8ttxK0klbjXzRcFBGoD1SRH+2rixoJ3HvMUr8SZN9oa0gwtJlBPI9D2Isam1/FFo1I3DA6z9IRa96ECUi6ELcCW1AkHSqfKDOyvNEdxyq0MvwiMPh0NJMpQmLXCjuo95JpRfwimXtLqQlYgmFAyDPMenOKdeA1sYht5HlWplYgzsFCY9iDXotYVWoXA7lAgaLeWRhhoh8cAqAd0wCkoKdIMxsPpBjsa48O8VJSG2cWfEQANLkSpuNr/eSP5TeKtDPuHm3WVNwEk3SRyI2qq8fw34KiXm9AmNVokdCPrSWg1dOsq9InBHXv8AaGtRqSbFXIP8SwMViNiNMKGoKABCgdlA8/02rKVMr44bwWpkjxU2KQROgmdUesA1laNWoU4CgidWxCMxtyjhPBIbcZ8NaWnYmVlYSobKTNwR1FCW+GXMFiUJcIW3qhtzrqBieh2tTawkKmetc3snfVim3Gz/AAFslp4TMKSVFtRB2tbVWw7Ak577nCo8zm20IgnekD4iYlQxqFk6tDY9xKrfiPwp1cR5oJ2NLXHGQl5IWi6k7d4uR+tMKRuDT7GVZZpwfxopC0hc+GTpIVukk2UO0/nVvZbmKSmCN+Y51R/C+XofQptw6XZ8qjaD0PVJt7irIyJ1eHa04gpR4cAKKhcc52ipOt0qi/1FXBP8wibbK8ZzHplUgdKQvilxy5hA2xh0FTznnmJASlQkdZVtUzFfFLAMo1F3V0SlJJV6W277VT/GPxBexr6nEJ8JEaU/zaRsCfWTbrT+j0w3ZsHEX2HORLb4X4k+0IIIIMGx+ZskXSf0PeujOT/ZsY2pIlKjpO5+YRf8DVO/DjHPf4kwlJUS6rSqeadzPoASP619ElkpeSSPIOfrYCOxvNB1tW1wR1n+JoNsz/SDsZlWIuG3EhM21JmPS9cMt4RaPlPmKbqXAlRVz9KOY3EFaghuJ3M7D1ipDbXhgnmdz1riItlhP+kQXqMFxAeafDxl/Cqw5ccCFK18rK3taPaqI4y4Nfy98NqMhXmbWDYx67EdK+kstzZLsiwUNxM1zz/hfD41ARiGw4EmReCPQi9Va1UL+XxPq9QyHDcifOnCzKlYtlb7il6VgkqUTbkLmd4FWRmecBCnHgLplCB1iZ/Ez/0ipub/AApwrCg60stNAgrbUCsGATAM6hMVXvE+YKxjqFpR4KYSmEXBIUQFRYSRyn7sSaXWo+vvbwOIXWahLKwtfEbMJxNpw7z7yglIbUlAN9SlCEgDnz+lKvA3xGfRi2WtKENOrCFgCAdRAnsZqL8QWtCmGtRUEIIBMXvvCbCfU0ohSgpJROsEFMXMg2j3ou4WcnzC06ULVzPrF5eoWteK4hNa4ALLCC6AhwpSVgclEAqj3mtdek3Ig7GpdwGYsntJDj0J2m1V5x5xt9mZJQB4i/KhO5nmTO0b094hcpOn26E8vaqwPBzr+IU7iSghJIABlIvcyYnlb60BKUscb1ziGrwoJiv8P+HHMS47iMVKhEjUfmUQd+wFNHw/xbTGMUAAhLiFhUDcpUkp2G9z9ajcTcUoYjDYe6h8xHOe/U/3tXXg3LSn+KZEDQmeZJlRHvb2q5ew9EqfPiJVrvu3DqO2IzBC1EXEAqkiAAKo/jXPlY/F6EEhlCtKd73ur13p24qzBS5S24NoVawvzVsKQ8bjGwQGgFaZuBaTvpG/Lc79hUr4dokqsNoH9PpHtVbtTZAmY5aULgX7yaymTJ+HHMWlS50iYk/eMX+lqyrJ1CjjMQWlyM5lpsYgD271K8VagDJSg2ifmP8ASlfOcySy2twG4FhMST615whnKn0lKgdUBQmOZ5RU1wdufaWAo8+YzO5ZNwZ7RXAZeSYgmi2FJtvFdXc3aZUEqUEnfYyO5oaWGZdAORETiDhgpPjM/ODdH83dI67yPehmWZ8zih4WMvpV5VEeZB9+XY1ZPEuULxLSVsBC1JMqEwVpImUHksEAjkdjSJnmQeMnWtBYdIjxSnQCRyeT90/6hamFsBUB/t7iJnGcrFjiTgp5j+PP2lk7Opiw3GofdtF4ihOFw+mFFSAPUEnr6UeyvN8VgXvDXMc0qulSTzB2II2rfiPJWcQhT+DTpdsXGOs3Km//AF7GjDcx2n94zXcqjmdfh+hAzBh0W0r+Un+ZKk7xcyRarmzzMVJUE6TFoUkxEmII5183cPZ0W1oUomELC/SDevpOPGwyF2VJCgeomRU74gjhSgnbNpK2eJIwjSmoKRIP59+1e8SYshry2JH51LbxiSkRyt6W5itn8AFdz+Fa0SFU2diT7GycmV/wzgPBUSgkKUZJP3rk3/emlfGqEFtLhS2pxOpOpUahzIJt+NZicuEwkRG56VVfxUKDjEEuhsIaSECbAXO3U9fSiLd+bsWFSvfy0sfi7iFgsK1uISCLSsGTFoAO9VpwfhG8QXUOp1JJGnuFAbxvekjxmjpl0T2ny/vNMnCuJbUtLSHQh1JPhqJ+YkyR701uZTuIhDplK8GH/iLwSpt3xkhamNICQL+HH3SOnekrJcreVjWfCaVAcTJ5adQk9rTV9ZPnCSiHVatUjSU3tYzQPiLCNsKBYSEpUozHJQi1vYisNmsbl5EyljD5DHx/mOv4d6DYjHhDgSo/MCIF/QwK7rzHW0FnyBQBvuJ6Dc350PwzxWopYQNcSpSt79Ty9BS7HiYTAHM9x2KIbJWQmB8s3PqeXpVccRY7F41RZwrajAAgQAkepgD3NWm5w8hQ/jS4rnBIHtH61GxTLeFwzhaRp0hSo6wJvN6ySwIIE6CDKc//ABxmDQB8ELWo7hxPk5EkkzPpNdX3PsLJZdfLi5nwkTpR/p1G/e1r018IccrccCX1pUlfyqsNJ/8AU9etSuP+Eg8EvNsl1wWKUkJ1A7STaAaO5Yna4haiuPlMp/McyfxB0pSdP8oFMvCnwzeWQ5if4TfJP3lf+oj3o3wtjUYVS04xnwFITrTKdkgwqIkEAQZHeacMu4ow2JJDLqHdIkgG4Faa1lBUDAEy6V545M4JwjbQCEJCUpEAAVlTnSZ5VlKEn2hOJUfFCXHFaUCYTJk7eb+lM/AZQooQhMEtmT18wO3X96Vc9zPwX1pVzSnf3pn4BxjCX9S3UpcIhtBIGqYJjvYWqjqUxo2YdzDOReBHxxkt3UarPNsz+1446VLDdkhQIERHLoSd+k9KtDN3gtpQ5BJ/I1VuAyJwQpJBJ5EbQCBf3pD4SGty0NqbAteG7MtPg5hf2RtCrFvy7kyBtv2j60bxWDC0lB+8IHbpQvgxtSWSFmSCBPWEpB/KiWPfOpKURrVYdBHM+lL7vzGX2MUB3Si8Tmbb+togJU2ogp3LZSqCpo76DzTyqH4CkL+bzpvIO4O0diOdWUn4CMa/FTi8QlySqRoiSZNin8Jqbifg+CmEYiCCYJRsD92x2F46V6CtABkQbWjrxKfzHCALGJQkEBaC8naIIgxykJIPcjrX0EzmbbiGw0UFK0hSIIhSTzEd4qvsy+FeLZ1lBQ+2pJSpKbEgjod+vtVeMcQ4nCrw/mOvCHQkXCigqGppQO4MWESKzZozqASDjE+VxwJ9DsZdpUVT5uXpUtGJWqEi3U0N/wAeEIAQorUAQIPMA3miRxulF9KVASqPu/1qP6u4lFOMdzTKV7E0edKleGnZI8x2E8hNVxxh8MWcdiS8rGaFFIToAB+Wiue8YEEob2O0b39qBf4ViFQ4RoTy1CImhVaj0nzWMmHXTll+Y4gJz4EOG7OIQ4OivKfqJ/Kh+A+HDjD4+0suBKDMpM6j90AjlN6Z8O5iWiFJJMGBBkeljRkcZPpTCiJHMgWqgfixClHX/ua/CMDlTmdMyzFSCGwga0gFRPWB9aO4d5Bw6XXgnVrKriJtc0qoQ5iVyPMpRua04qzqVIw7JBS2mCeRWd4/Kpg1L2MWHU6aRwPM84h4xJVCSdIO8iSew5X6U2fDZwKw61/eLhn2Aj++9VewlphGrFaSCqVIm563HPsKufg91heFQ5hhpYUPJaOxJm8zP0ppamZgxmLtqJtEJqRehfEeB8RlaYJJQoCP9po0o1GeBrOtvNC8DMWQnM+eCEJA8NKi4U+aRYRaJ/lKfxFW3wzmni4cJUZW2EhR62sff86ReMMuTgXlKkLbcVJSLqRJ6DlUz4eZ54r7nl0wiP8AcNR0n2E/WqQeu6pbVn1auGKnqOmb5ehxtXiBMAG5iwIIJnlaqHyLMv8ADcYdQJQCptcfy6t+5EA1ZvxSzN1OHT4Z0tqOle17FQk7xuIqreJQC8o81JQo+pQmfxv71R+EVrfY9b9MP7T7UEqAw8S1MFneHeGtGIQoHqoAjsQbg1lUWoCspk//AC9OeLJga5vaPvHWShxCXkglQgK7jr7Uo5XhkOrCdRa/lUeR/wBV59xVtsoQtESFIUJHMGaSeJeCFtpU6yNSd9rjr7dD9alVW7PlMctQthhH7hNjGaFs4lbbqdEIWlUkzIudiNr9qXVZy+yvzsnSnyEJMkqHbpH5ilvhjjx/A6WlgKQPurm08xe1MufcQNYoeLh/80pugnc8ik2mwEj9qxUDRbnwZm7FyYxzGjI+PVsQMWyptpcltaElQg3vpm/4015RnbT7niI1aSAElQ0nncA3gx+FVlw7xz9nQ2ziQQVGdRBCetjFqcE5yziIcQ8NgkCJkSYsINpiaXt0Sq5dB3BrYuMEYMdHse4hQSEgg85qc1iLeY0j4TFLbWSpxtSD/qII7iRy9a64LGYlp1IUgvNq/wDsRBjprTuD3Eix2rZ9SvmCAVo86qFZjwxhn3EuuMNqdQZQ4pIJBG16nYfFhQ79K2ViLWo6vkcmDwQYCxmL86kueUi6VC1juJ7dfSlPiDiRKEQmYkyd5qfxnm3mUhJgbE+1/wBB7VXWFwzj+JQ2EkoKoMfdE3M9Kj20hCRnk8/b2lDTqLOT0I68E8PqcX9oWQoLEoHTlPryp1zbLkLw621/KUke0V5w8wAICSjTYDlA2iveIGFaJHLelxuRfVWZdt9m0mVCCvBJUlJIXqIJG0Cw+ovUpriRxLaS4226pR/lvHKY3NaZs0gPL82tZVfoOkTubUMxDjqoDfkA32opYWnc/ZjyrgYAhbG55iT5UhLSDYhCYt3NzH0oTjXFISPBbW6vrBhNdGseCY1nl1iiWExygvSPMdxv/wAV9XYlTAkZn1iMB1iV/jsnxKzKsPiFKPPw1HfpAivofgEeFlmFbWNCktJCkmxB5yDSU1xt4MoWtSIM3v8AmKIYb4lhIvoVIkE8/wCwKsPr/wARjAwBJttTL3LAXiB1H1oHxHxP4TcNtuOOKsgJTIJ7nlFLS/iykGAyCL3677fSorvxQdUT4WGB5fXrFBdPUHMBuAmzGUlplzF4w6nnAUtoUdiZBnvFROC8sDalrIS2NISAkH1MdNwPaoQyvG5hiG1PkobFx5TpHP3NPuGypDaAlE26xesllCitehGK1Yne37RZ42wCnsMlttJUNepR5iJiB71UnF5SnErTp/ykIQZ6hAn8av1VjMVW/F2QMYcv4wElalJGlQSpKVLsVeYHzWtO3Q01pLBRZuBznr7z65dw+aVP43asprwrGExcqfcDLiTBOmzg5GEwJFwYA5VlV/8AE7RwYv8Ahc8iBcq4nfYGlCzp/lNwPTpT3wVx94hLeJImZSoJtHMHp61WOGwinFBCQSpRgAU/ZJwCtHnW6AYgpAmJ7mkb9gUgjmMafczDPUOcX8L4RxHih1LZ33H4dPSkr/A3WVB1J1tp8wW2ekQDaQfUUQzbhJ1CtTY8UHcAXHtzqNl+OUhXllBFiOvUEUhuZB7yqulR/wBJ5hdvjZtxJ8RvSmNJ2vP3tt/auuFewGn+G+5hiq8xqSYPtA7T7UPxZw7g/jNaSTOtoAGe/L/iur/BDZUlKMU2FKTqSlwhJVMxzi8Gi12Bh5ERu05qbDCM+By/EKbC2XG8aN7ETG1kq82w5VId4oeabKVNusqm2lNwOfzCP+aGcK4Z/DLDOIbhBJCXEkEIJ5SDtP506sYpaJbcKnP9xm3/AFVl7ipweosKxBTPGym0D+MpSlXAcE+xjap2D4+VCvEaT/uQqbnaRtFKfE+YtIccS4wkrSAWwny6gRsVCQDPOKXcvZZxCSG1uMLAkhcEf9ybz7VrIYbvE2tI8jEauIHVuKX5gNXP6k/nRD4d4BSEiFBxTrgF/wCVHmUZ53iguapQlMLKlFQtpv0iDRr4Z4n/AOUElJSEJJSD33qezbmxGlQpUcS1sPg3B8y59ABH71tmLOptQ6jeprZkVGzAkJJ3EXH7UzZpVWo7JLVyW5lBP5eoOEKMQVEE/eIt+dQWMKUS46SCkzp5q7AfrRrMWUqcMr2WqfdU0LxeKv8AIlUDdR6HlUxMniehD4El4DHJ1EhlIO41379hRrDcRvOB1bLLJxDaZTKbLAHmAM7xyoRgc+CAFKKY6ACPSp+VcVJ8cFSEJMkCBpIm57HoK3XUN+WHEBfcSOFinmvGin1a3MJh1K5zrE+1Rcs4v8V5tDzDXhyE+UHUkTyk3infE/D/AA2KUpxpamFLJOiQpAUrzHfYCTz9qUsZ8NsZhHipaNaACQ43f0tuDXoXXSNTmkcyaljtYFc8S1Wvhyw4kOJXKTBGlIg/3NFMt4SaY80TJ2IF+ckAVVWR8VYvCo0pUoIBiFC0++0dKuDh3GKxGEacUZURePWpO8E7Y3dQaxu4xJKzPOuP3u03ruWaiOAA3FbfKjiCWerZBP3h7SPwpV+JmCT9gUU3h1BM7C5TJ/7qb20puISOnL8jQ3O8mD2GebcUEJWk+YmyTuk36ECoNuruq1Sj/TmdKgqcz5rzTAllZSopUZ3B1A+hG4vWVMzTwkrKHCFFBIlFwe4I3FZXswAecxE2kHG2NnBGRpS145HnWSB2Atb1pvaTJgUH4TxKV4RATuiQodwf1rqniptt4pTfSYUZ7CYEUtZuLnI55lThR9I7ZNgbgqg+29DOPODWFMOPoQEOIBVqAjVzg9aa8rWFAEQQRvSt8UcwdQwG0AhtZhax7Qn3qe75nai3qACVMyzrVpgqURAH9/3enDDYUMsNlYSVobCZi9pMAj33FD+GcuhBeKecJMxtuRP0rMyeXiHEoElRkCdMADcqMH+zTVIPJ8Terfe+0eIIzrEl5elKQVHbSm4g7iIvPOBVtcOK+1YVtTgh1A0q53HX1EH3pM4Z4PcxLxaOpjDsmHHIAUsi5v0PIbRViKw+FwTYRhk9zeSo9VE8/wClfamsKo+bn2izsuNgHPvET4hZSEBt5Z0jVoJgnunb3pTw2B/iy3pINlEd96trFYvD4ttbT4hpcc4IIghQ6EHnQLAZXgkYpKE+UpVGoKUdUDVBmxmKDUqemSWw3tDC51AQrmRs6y4pGgKjwY83SUg3t150IynM1MYxDilFR1JCj2NjH1o7mKpedIVc6tuW31FIObZkW33EpbT5BvcbgctudLrWWOVhkIC4bzPp/DqlIPUVmIPlNQuHsRrwrKt5bT//ACK04jxfhsOL5JST79KsZ/LkHHzYlFPOpL6yoky4qIHc2oXm+C1JU7KglHzJAkpnY+kRej72Wl9ZAUENpJgjczvYXJmpmAy5KHvD1apECfvWuCLzasU6EZ3GPHWHgSvMNi2gn/OKVdFJtPqNqmYdZCylcGRuN9pBFcOLsiDDp0jShWyTPlI3HpzHb0qI2oqbbWFQUwgn02P0imNboVrQOhyDGNNqd7FXEPs56+lH8MFOntM2ib899qN5F8YnGlJS63qbmCdR1C4kif3oe9glrwDygdLjJ8RJH3kixHQiDalthBWlJcSFFd+hMmxta9TKh6Y3T561uJXHUvfD5nluZoEhBJ6jSoc9x/zcVOyzh5zCeXDLDrRmULPmT3Sra3Q/WqIwgQlwK8UIVMaSogCxvOw5UeyziHMGHCUuFSJhMHWIkR19YNbYo/JHMTKW1/LniXU24pU6kKQRyUPxEEg/WozpmBSJgfjU4FaXW0TaxJHrv1piw3xWwS0y6PC7KH1j0rWAepkWMvYmmfZ63h0+ZQCuSfvKveBVXcWcRYvNXAw0khtP3BzPJS++1uXrVl4/iXKHDrUlLigDBvbbYExSjm/xHRHg5fh4J8oKUjv0G9GTT1hvUbsQNuoY8LEt/hdtiG3vMsbxynlWU4ZVwsopKnwp1xR80EDT2km59Nqyj/iKB5gfRuPMV+CHFB8pCoSUKJHpF6x5xS8QdJISs6otFwTG1ZwlkD7jjboBbQDJUry6hHKbkH6VPbwKIjbSbEGDY8vyp3UBHtJX2j5s2pgy3OCXw5hGlfe0wqOqSR+lZxi0FYZ1N1HTYDcnlQ/hPHtMYZtLjzQVBJ86balFQm/Q1NfxyXzrQQptJkqkAHT3Vbf9a8Rp1ZtQ4PWTiHyVw0WcSlOEwokEHTGkgjudzG/ak9GMU0kAA+IuSSb6UydIgiLxJHpRfMnV47F6G4gq+UgAQmDfTIv1HKghwD+HfKX0yokkiZSQdig9OVqu3n0q9ohNAgvtLPGNvixRw5SJ1C4A3Inc/wBL0vNZk46FJMqB/CPWijDZK5iOduX7VsMsTilqAIad3TYBK7c42Pepu8WHPmVAgpzgDH9ovqwClXEoHcqifQb0wcJYJJU84pzVpTABtdXOe0W9aEs5c8lwog6kEyg8uvPam7KMnWlCtCNPigefT8sEHY2g7db10NlgpM5dZhMicGcMshSjJ0pgbWuDe1/elDN81T9pUlbbewhRSSZIB5ED8KtBWBdSFJ+6JUSQDqSdiDMj0IpMzng9Ti1OpRICfNfoTBohZKzgmJ1tu7li/DTOVO4RrYgeQ8tJT+kRTJnzIeYcQP5T+R/Wq4+F7ymVPMq8s+dM9QBq/Ag035zxOjDBRJClkQlA5k9qb09m/CrJuprCWGVtkrSlPqESggSZuDvAHep77ATimtJiTym8WJ6f817lrQQC6shK3Y8oBTYSeh5bzFS8FpQ5rXOoJOnrHpspPl+YWFXFBCxMkZgL4m5YFYVx0SVNqbPoFEpP4EVX+UYVSmHYSo6SlQMbz5SPyq2MbilJw+LcBCFAJvPluvr6Us4PMJVoecu6kpQO5FiI7xUvV604NQGRmUtHR/uZ5k7gWTDDgs42tJSrkIsB9KWc2SGSuBCtOkCPlgwAPpRPgbOPCxSQsFRQRB5gEjyn6/hUPjzD+FmL4WJSohQ9FJkfjNTypL9x2oEWFTE6Tuak4JakyUEp2uCR+VatYcqXp2qY+8E6UQCB8xHO9xTRbwIc46MN4Xi9BCU4hnxYABUFCTHOFJN/QiiimssfbW4oqbSjTq1IUI1GB8qlTftypMeYGpPhEknl0JMAUQzrBqYwQaVZbzsnulsf+xrK1+o6qvZi99dQQtjmHWMJlKV6g/qn7utZH08MfSadMLk+GZT5EjbkIHufmP1FUW3htMfgasrgbM1vJUhQJbbF1H7nRJ6zBqxd8ONVe5m68SQjqTwOY0u5kAbW/vkBWUOxKkE2SojrP9Kyopz4Ee2iE8LojzDUdgBaPfp2qvOIspfaeUpCilvUdNpCdW4n96dMI6RPrUghK0kG8/lRUco2Zp0yMRa4cxeBCR4rp1onUFkQuD0NxFduIviOnSWsORpO+m82sLRXfEcAYVZFlonkk2+hBotlfw9w2HcGhCnViIKxMGN4AAru5CxfHMXdGIClpE4JyNbTYdcjxHO2w6Vp8RnIcYH3gg36SR+3402FvruKU/iAgHwEm5CVEjnciPyJ9qFq2yATGND8toixhgokAKIB77+tFEpSm6lkqP8ALf2PvQtY0pI59YG9jHrNRWXT1jr3vNTgPM9E4FnIltcMMs4n+Ju4hOkqIuR19Ykewpr0NswVECCASYAKTtPIxVS8JZu8hTiWSA4W16Aq9wkEfUjah6sDj8UkLe1nVeFW+g2HpVb4dpkuJLkCeZ1lbI+PEs3Nc/Z/+ope06tSUqEwfW0TXfKsIF61KBSCIhUSDaB0mqfcwr7MgyEkjUnVZQ6KE3FH8kx2JPiPl0pQdRvstXYdu1NX/Cqc+org/SAFhC7eoxcWZ2hvEIDIK3UpVqCQDEiLxzpeyF511alrbAJVqCpOodkz2oMhpbKi86pSQoyn+ZW2w9+depedxLgKSUiZFza/zQOftXaxXSsE6l++o6BhCIVKbzc/eKTJSR8o9T+NQDiXHVayClsK1IQYKjYiTH3ZNo71JOXDx/4n8aQCQb8gCU9J/SijmGZwiFYnGr0gmUo5rj5QBSN2vNjFKv3hEoC4J79ovcegsZTC4DmIcSAOcJufy3qsFY4DwVfeaIMAdDNM/GPEQzF3WpYbQgQhtX3R7czS81gWlmA5Bvv+lBXCjmVqUKpz3HfOGIfBRpS24kOJVIFj5h9Jj2qV8QcsDreHxIBkp8M+qTI/Wl9bn2jL0huVOYRQT/0q+U+gPl9qe8gR9qyxaF3W3cDuBPrSjBlTI8RUsUsGZG4Y4KaWkEgKBB7HzCFJV6G4NKPGPAisLitCAS04JbO8dQff86s3gjP0KbDahpWOZ+93NGs+dbQ14rgBDfmEib9ql1aq1LGyck+IV7nru+YcSn2/hi+hKVkoAA1lJUAoDeY7b0m8U5x9ofJTJbQAhvuBur/qN/pViqzha8ShxwqjxEzcRGq4joAetJOK4PxH2hxptlwobWpOrSYgExE72517L4ZWEvzaeccffuJ6jUNakAq8xCYMire4MysHBspHMKcX1J1EfkAKT8Hww8owlooEwVr8sdd7n2p/0/Y2ktIXZI9VKJuSel7xVH4zZXhQrZPmL6fPPEh4hSG1EQD1vAHYdfWsqPiczXbzT6gH8xWV5zMcwZ6wPMR3qT4YFcMO2dduZoljcIpOkcyJjpRc8wxm2DUBCjJKbx1i9Ss0zg4VheIek6rNtlRTrUSNovAHOoyUaEFSrEiAOZnnUfP8t+34coX/AJrCCtlXoPMg9QR+Qr5QCwB6zzAPzzBr3xJSUKLeGIUBPmXKZkAW3i/4UtozheIDhfOtY80zAjkkAWgflQZZ3CjF7n0m3415gXCFWG4ge4r7W0qljKvUr6RF9INjmE23BChF48xPX9xUfD4BRFrTa5r3CJUqyRBMb39KZMA/oOlLQeSnyyRadyfXl6UgAcxyx1qHHcI5FlLOHCFqJUtQkXII39gKL4vJHcQCXHylMwEt7Ef6oue5oTis2ShAUtHmMmBPlSOQNLeacZvSShWkXIHP6jf3qolldY2yC9dtzbzD+YfDjCqmFuJcgQZmD12rzMUBh1GH1HwsOmD/AKikSZ7lUye9LDuZPodbWCso1IUojncEg+1FsViS666pV5WbHe6jXG1AUZxiLvQxwGOROmIQjGrGiUq2gzy5z17nemHIcGlB8JtMnfUTuqB7Tf8AGg+BbS3KknWRvG8d6feD8IFS5EKWPoNpHQ2FS31Fmpfb0IV61pWbYLAow8lUOYgyQkx5bCx7X2qquO0Yp10uOhSoJHYX2T2qwfiGvw3Gg24WlISVEgSSSoAT66TSxiuJlqRDiEPJ5xZRnvcchW/krwBN6UPnf3K3bw67+U1tgUnVIsRPKnBw4Z0+VK2iBcWI+szeoWYZI2kAqxCEahYKt2t1ra3bjt8yoevm4nPg7GaMSUufJiAW1+/yq9j+dNPCWNOCxi23SLqKSOl/2vSNhwyk/PrI5JBN+V9vxplZQnMUFaJTimxdEwp1AFlJj74FiOcUU0vyzKdvRMm60I2ChyYy47MkYDGlLqf4L8KadSLo6g9v3NTeL8w14doIWFoWoyQZB0pmPrf2qv8AO86ceQjDuDWkbAi6SO/I9vxrjkTDza0NyVIU4m38t4n6GgJ8LT1Uv9v2MQfUlhtbuWBl+TowzKFL8zpTKZ+4Dtb+Yjnyobi8ctZ3JJozxI8fFUnoSKEsop2xtxLGGqQBRJGDDiFAqmIJg3BIFqEYpRWqTN+vOjKcRojlMyIm1DsTBNtht70HdkQgHMgPoKovFZXWR6VlYzNxiwOYIOHZxDTaQHUBRVJVpUfmSCehteoWY4hRIMzJvVe8HcbLwh8NwFzDLPnRPyz95HQ/nVhs5vgVHU3jGkj+V2xT9abs01lDYPI8TCsD1Jf2XyBRMEjnP9+9SMnT86idIQ2sqVy+Uj9aHZnxtgW0hKlrxZ6tAQi3IqsfSlDP/iH4zZYwzZZaV85UZUvsYsBWqtNdccBTj3mC3ECOIStvfzAyT17e9c/tRGnYgACRyPepOVDxHC0AJUkkdSUiY+k1wVlqmirxEqSBf3F7jmD1r7XVlL2Df1lbS3L6a8w1kiQEuunZtE+5sn8TWmA4gWpxtsJASm5F7xua1wr2vBvfcKnEi3+lJUaCYB1SFyggqIIvv33PSltOveYHUt88Ysz4mbUvSRCdpTIP0/SouW5GklbiylxoJnoT8uw632oTicCpUqkEm+/9fSiWOxPgYRA56jsLyAef5j0r5v1cTII24UycrCYh5RCNLaIIP3iRP3jflHStGsufZcLbiZWbpNoUOx2rXLc0Km7K3UBcxyuTPWtTjfFeDSzAGwECOkUu7ZyCIcUKR3DOWeICpKEKW6TZKf75VbHBmVOsMw9pBJmE3iYtPb9aR8jxOHw60rDy1L0kEqExPIc+lMD/ABKrwv4am5JJuoDcz+FEpTHMmX1uTtEWPjClX2lhSZIWkoIHUEKH5mo/2VLTcEBCtMyQOk2/KmA48OpPnSXAd9OqLXCCfpPak3iDOEBU3WtNvMbAgzsBWmRMbmjVG84RR1BrrSU3Juq4/pUfiVoKwpUd0LSR6GQR+VRcwzLxRrN1AiT0mwFH8LkTmJwT7baCtYSnSBuTqBG/alV/LsR/rHrV/KO4xCw2MPWI/GuiMxUleoKKVAylSbaT2piw/wAIswXBUlpgf/scAPuEyaLMfBk2149gHoEqV+or2f4/Tsm1mz/M81yDxIWE49wzwH25hSnQI8dmApXdaT5Se9MPDuJwGJfQ20++VG4lmIi8kzAFt6FvfA17/wCnFsOn+UgpJ9N6aeBuDF5e0oPJAedUSSCDCEbAEcjvULU+gATQxBPibG1j8wnXPHpxCydpkdx1FDDiPwqZmLkq1EavW1RFNoUDonVEwfxg0qo9zG8gASNiXyTW+GaKyBPeuYjtNEStCG5RMncnp2rmMTpMEYgpCj+1ZULHPebesrmBO5lbJMEVOSNVzaNjzqFh0lSqPHL5APy2r3lK7u5P3ATVtMpEWVPOojqVa7RG5NS20FIMTPU1BxytJHmm2wNHYDbOdyXlOLW26l4C6FA+2x/CRTnxBlodIcBSpCkakE31J1Ei9V+ziuXWmjhDi5DQOHxF2iRC9yjt6X/OoHxTTG0CxOYzp3wcGeowpRh3BzJHU3sPry9qB4djSspVJvYz+P0tVjqyVC8PqQoOII1ApMnyn9oNIOHcSg+ZMFTqgDz329L15lCyFhKH+byZ3wGXpSvQ4CW1mJNoI71K4l4fdbQBdxuZB3IgEQf3pqweZsvpLa06imZ5AxMHsdq0wmLWhZaWSpEEok7gctr8vpTK4ddwPMVDtW/MQkocbS2pNhJM235j6V1zHGatK02MDc3HpTLicGwVBBIE3ExN6jvcNfwwgGQCSJAFp5kUobBnkR8WDuLqcVeSo94NEmcxCgAVKTaLXNTk8MHTAQSeqY/WuGFyN0KgpIAtJ/pQmZCMxkXKQeZ1/wAW8CEpnzblW/8AxQnF6FrKvEsTsBR5/I03JTyiSo/3NDEZaBBQlXlPPnWK3XsQaOuc+Z0w+UpbbJhRnbV/fKn/AC3EjC4AuFYaW8oaJ30gbikx3OwiVKEpH3Bz/aTuaXsxz5eKfC3SNwAnZKEjYADtXakewlmg7RvXaT/WPY4mQsKBedgbrAEK7CedRi4y6kpRiVhYNp67wbUhPv6yQkEBM+UfKO4FT+F8a4h+BB1Dc8osPTpNPImPEWegBdwkvMc2xeDdhRCkk2WN/ry3FWlk+ZOP4LDqcVqU42rzdDJEH2tSfxJiApoNT5lJPlEbxsPpeKZ+FlRg0MLUlKx/lyR5p3TPfcfSt2KP1DxET1Bjq1wR/YqI3qUoATqG3KKMu6yvQtO25ULj6b0Ax+IWARGkekf1rIweRD7uMQ+8EzCigEC6iib9ZFeMZSXQrQfEtaLbevKhTOYpw+Ccfea8VKSlKRMSZ69gaVc0+Lrym/CwzScKnqm6j7mvlrsuJFIzBkhBljiMGLwJJ+W/pXlQ8i47wrrU4tS2nU2JQJDn+rsetZWfw+oHBrMIHT3ipg8/wmohWFbQOSgp0Ed/8ymsYZhxpK0oKUnZSXdX/isT/wCVVupgTFPWDYAykQBJm/MGZJFP+u1fzKxgvSY8NITrJShSxDjaTClCxRItqSbgHqJFLeOKdVqb3cnS242EkgYhhQWOX+Xr97ifekRxdV9LrrLcrZzAugUZEkYZW9YtyVSK4NrMUycIcKpxeORh1rKUm5IFyN4F7etNvcK6956EwAWwBPOHMycaeQtoLOn5kJBOoGxsO1NvEXBDqlpW0lWidQBSbAwY9RVk/wCGs5cyUYZpKQkXUbqV3Urc0ObW48NSnCOwA/WvJa3UetYGUYj1TkLmIWT4HEfaSCkaZiSL7D8qYcRw24opWSISbXo4uNN5MHrE+sClPiLi1wJWhICYG89D+1Lp8nP2myTYQIu8UqAUo7lq57SCPzg0HwnFbyFRrUE7EKuL3517jcYssvuz54TJ6+cClvEZy44IWQbg7AXAjl2pqmjcuTOW6r0zsj5hePcQIGhpd7QCNxEWqVjON3UHSpluYIso/tuL0s4FP8JLpvyj/aJFa4tzWQuwkEx/Wl2Rd2MRlUV/Ed8JjXX9BCWU6ikXUTBjpA3O/tQbM81xF0L0taZBCU3sTuT3rnwnnC0rSgAQJN/rtVpDLGMQkLW0ApYuQYmYF+tLYw+0CfJatByy5HiUp4alcpEb/vW7eQkrAuJ2H51b2IyLDskpDcgiD5jyvU/L8uZmfCTO4Judu9FR3JwOJm7VA8gSnMHwPinFQlFpgqvA96dMtyZrL2SSQ7iFD5Y/AelN2aqK1huSkK2i0ewpPzTMDhkL0jUUqIkk3jmaObCvcFva1ZESwAS49GtZ+kjl3BFCeKc4W4lKQUgRyt63A7TQTNM4W6rUbdh/frUZrEqcgE7C3aJEfjWstiaWsDmNfDvHTbDKUYpC3UhRAWFedANwBe43tyqU7xTlRVqU/iVj+Tw7+mqY96Q81A8KQI8w/W9A1GmqNJXchY5zmJ6uw1vge0cOM/iAcYEstN+Bhm/lRN1d1UoKVWor01XprWlNqSc7lzzNguK8rSaytetM4n//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hQSERUUExQWExUVGR4aGBgYGRwcIBggHBsaGxwcGh4aHSYeICAjHBwaIC8gJCcpLCwsGB4xNTAqNSYrLCkBCQoKDgwOGg8PGjAkHyUvKiksMDQsLCwsLywsLCwsLCwsLCwsLCwsLCwsLCwsLCwsLCwsLCwsLCwsLCwsLCwsLP/AABEIAO0A1QMBIgACEQEDEQH/xAAcAAACAgMBAQAAAAAAAAAAAAAFBgQHAAIDAQj/xABBEAABAwIEBAQDBgQFBAIDAQABAgMRACEEBRIxBkFRYRMicYEHMpEUQqGxwdEjUuHwFTNicvGCkqLSJEMXY7IW/8QAGgEAAwEBAQEAAAAAAAAAAAAAAwQFAgEGAP/EADIRAAICAQQBAgQFAgcBAAAAAAECAAMRBBIhMUETUQUiYYEUIzKRoXGxFTNCQ8HR8Ab/2gAMAwEAAhEDEQA/AKTOLWfvK+prQuHrWISTtenHJPhxiFEOYhot4dIK3FSJ0pE6QAZBO1fOyVj5jCKrt1BXD+SF4KddcLOHa+dyJk8kNjms/hzpow3FisPhw3gmlMNOkp8YqCnFqT1OybTYCguIfXilpJASgHSy0myUDkEjmTzO5NOHB/AELDmIRpSkzB3MdpsKnay+qtN1v2EbpRiSFH3it8SlKViWlLJKzh2tZIiTeTSqlNXfxjwMzjsQl4vONgICISgEWJiJI60k8Q/Ch5htTzKxiG0XUACFpHUpvIHUGn/h2qpNaqTziCuQ7iRE5hAlNzexirFTwLhgdC3XlqTGoJ0JBO+kFUn3quGTBB705/8A+4aUdbuGC1n5lIdUmTAG0EDamviC6o4/D9fSE0wqwd8ZWeC8vTctu/8AU9/6it0cKZdeGCq+5fct9CKgcJYlOOe0NYFQQD53PHVCPUxc9AL1YzHw+YR/EcU4YJMKXYjkDEfvXnmOqDbWY/vGSaB4iinhvBlCijCoJRE6lurgEwPvCo+JyxhG2EwwtuUc+gkmaO58pgNut4VJYChLr0khCEXXF4BiY7xvVetcUsiymsQoCY/jIBj2SD7VpNNfcPky33M4Lax+riOrGWNt/IlpE/yMtj6yCaknHgkIJ8/ZIHobCkdnjPC6SC3i0z0W2Z/6lXHpXNjiXC69XhY3UNoeR+MiDXT8N1DclD/77zX4iryY94hxdhKiD0MfWIrk4QBZSzHLWfwvSmjijAm5bxsq3Pit+8AG3tFRMRnOC2/+dbYhxsn6H9a5/h9w7qP7TS31nzGsYkOnSoqMgi5iDG9V7xS4pOJTKypSm0EqJvMEXPtRpriLBInSrGuLIgBXhJg+sfvULJMr+35m2HfK2oaikckIFkT+Z7mnPh9FulZ7nXC4gdU6WKEU8zXJuC8TjAHEpCG+TrhgHunmfWrVw2RpaZS02EyhEJ7nmb7kmTRNaQLJEJAAAHIDkK6NpB60rrb31RG8/aCqxX+mIrWBV40quoK3P60t/FLDqUhlwCQ2pSSeUrAP6fjVuLyzWfmEAXtJ/pQfPOE0vMuMqUSFC1tjyP1qU+tTT3KzeOPtG1rFqFfeVvwdxiElrDvg3gIXIPlPypP6Gaf1YFvcLIPIkW/C9UtnvC7+EV/ETAJsqbGOlWPwbmy38MhaySpJKVHrHP3FVrq0dRZWeDFFLKdrDmMWYHWwtsoC1LQZSI8xGyh169ar3NGSNKAIBI36jf8AMinTHuENEbwoKSf5b3pc4zd/+OMRGpaCEKvEgzpURG82PW3SlKam3YhSwUbooYjDJCjIn0rKDYjM1rVJUR2BivasDTtjuBOqHtGfhrLRh2Ri3UBS1nThkK2kbuKHMDYDmTRvJc0xDWGzEOBRXoAUlRkgmQpXrB2HShWdY4PYvSgQ0wfCaT2QQARyubzT5lvBxOFfQ4YcfTczJEX3neZ586na29KkVre2I4+mYzSnar0B/MqtrL1uPMpZ82op0joZ3/X2q7sIhzSErVqsNrCw+ve9V3wpkqm8clF1hoFSTA32GxMb7dqtpzDRc9o61vVenaQe/aLVlkBE8RAHyg+td8OgbpBF4MHbv3B6GtcOgq2snmf2ohgmNEkHftSFzKOoQZxKg+LPCRbcTiWGYbWk+NoFkrB+aBcBQvO1Dvh78PTjf4j2oMkwlCbF3vq+6gdefKr4xOITpKiJgbdZ+73mueVtBpNkpRbYCAkcgI5Cqia+01CrP3+kCVA5xOuTZI1g2tKEpbSkbJEAfue5vSXx7xm0hnUrYEltBMF1Qtcb6Abk+1NGMzUOykGEj5lkQAALm/QCl/NML4mKDbKGSjSFLccQF+WPKBPXkB3NKPaqEe3n6zVa5OTKWx/FeIxE+M6oIP3UylB6C1iB3mhLawFdR619O4fLxGkhITEJQUJAPcAbD2pSz34bNY1K1hpOHfTZK02StQtC02mdtXerOj+OIhFfp4EG9W7nMpLUkgAb865qci1SHcIUKWkpIKCUqB5EGCPYiogaJJtFeqDh1yvmKEHPM2DxKgAPpRk8KYlTJfLLvhxIIQYjeRzj2oZgMEXXUNpnzKSn/uIH61duNZWHDoJSGoAP3UkSBaJNgLbVG1mtepxWgGe4da1CbmlIICtQFpFOnwzwbi8wQUXSEq1k/dSRpI9SqI9DXLjnh5KHRiWxpadVcbaHNyk9jdQNNfwVwCyh94iEqUlCFR82gmY9zS/xDWq+jJXs8TdVZV8xyxqwFwPQDr9KwqMWBHK9GPACZIESfc1GUFK2gDnafxryvO3mNA5Mh4JzQpQUoaTeSdotFaYnGpJhJB78q8zTKF6CUqtuUnt0P6UicSZ+ttxeGQkDT5S4o3kpB1J/0gKH41Ps0J1Z4HIhxatfJihmOJONzFeo6m29UdLW/E0x/DTChZxTCTpCHEqHopJEf+M1xweDZwjKElaFqUNS1JMkk7gHoNq14FUpLWIdSrQt58aTtZEmBP8Auj2r0VgVNIAvHQERG6zUExtzfCoQnw0HxFkyqO3Kkfj7MUt4ZTBs46pB0/ypTJk9JMCm7FcZqbWlDjjTbi7hSkRAJIGo6rTG8RSTxlka8Q8FlQS4BpWSkgKi6TYWsYnmINL6UkON/HmFsHyECV7XlNjPw+cj+M4hknYQVSOttvevar+qvvEfTb2kXO8KprFvob8yQ6sQOmo7e35VZvAvFRcwxSVanW4APUE+UmelKeYFKnWsYi6cQAVf6HQAFp94ketMWU4FpRLiFBtSiPLaFEXj86maqhdRSN/j+4j62mqwqOjGfAgJvHOT3J5miYQpYUoyR1gwP6UPwiElSRJKdQn61H+IvE6mA1hWrKeB1EWhG1u5NqFzuCKJwjzIme/EANNFnCDW6AQVxKUx83r67Cpvw1zd95DhfWpy4ieR5jtSLlmTvOKKWWlJSuylSUpt1NpE8hvVt5DkXgNJSnkPMep5mltXZVWPTBBYwq57IwIWXhg4khJ0nkekXFTAkxBgE7HlXrDcATW+IV5Z6XoNLEcxVzkxazvhZx3DvMqcUPGEFxIBKRNwR/KRag+cOra0Iw7gAb0NqM3MWTJ7waeXs1CbHaJqvMnfC8ycI/yy2okETOlSSPwUaZ1AB2qDC0Z5J8Qmzm+l1LOIWA4YjWFESRslXym/Stn83DS/DnUNVw2qdMETqkz37Xo9mmYJbSlWkLPKR+sVXGMxzacza0NhNlB89S5sCew5965aq7cDudrG/mJnxAhOY4tOx8XUOUhSUmR61H4ZyRGJdAUVxP3Sn8QTNNHHuUJdawz5UhJa1MuLMyYPkEjcCFR/uoPwq8xh3QouJXJGyQSDPLVYVe/GNZoQazggTtVQ9TDCWfgfhfhWvDdGtK0kK3sSOcVpiQZcbESSoQepMpM+hNM6s1ZUykqWlJI2JE+1KvFWNKXGkNCXHVBIPQC5UrsOp515bTau4a9RZyCMCDtVmqI6xIXE+ShzBPtTq8niJ2kLalQ9iJFOuQZYljCMNoTAQ2nbnYE/jSR/g7zSMQt1YWfAeISJ/lgD0iT6048CZunFZewsGSEhJ9U2/SrN4/MIxx/zA1E+iG+smvIBv02r1jCCK74hmxGwrTCmBFT7G9M8wwORPMSkaSkcxzqnPiBw8ttxK0klbjXzRcFBGoD1SRH+2rixoJ3HvMUr8SZN9oa0gwtJlBPI9D2Isam1/FFo1I3DA6z9IRa96ECUi6ELcCW1AkHSqfKDOyvNEdxyq0MvwiMPh0NJMpQmLXCjuo95JpRfwimXtLqQlYgmFAyDPMenOKdeA1sYht5HlWplYgzsFCY9iDXotYVWoXA7lAgaLeWRhhoh8cAqAd0wCkoKdIMxsPpBjsa48O8VJSG2cWfEQANLkSpuNr/eSP5TeKtDPuHm3WVNwEk3SRyI2qq8fw34KiXm9AmNVokdCPrSWg1dOsq9InBHXv8AaGtRqSbFXIP8SwMViNiNMKGoKABCgdlA8/02rKVMr44bwWpkjxU2KQROgmdUesA1laNWoU4CgidWxCMxtyjhPBIbcZ8NaWnYmVlYSobKTNwR1FCW+GXMFiUJcIW3qhtzrqBieh2tTawkKmetc3snfVim3Gz/AAFslp4TMKSVFtRB2tbVWw7Ak577nCo8zm20IgnekD4iYlQxqFk6tDY9xKrfiPwp1cR5oJ2NLXHGQl5IWi6k7d4uR+tMKRuDT7GVZZpwfxopC0hc+GTpIVukk2UO0/nVvZbmKSmCN+Y51R/C+XofQptw6XZ8qjaD0PVJt7irIyJ1eHa04gpR4cAKKhcc52ipOt0qi/1FXBP8wibbK8ZzHplUgdKQvilxy5hA2xh0FTznnmJASlQkdZVtUzFfFLAMo1F3V0SlJJV6W277VT/GPxBexr6nEJ8JEaU/zaRsCfWTbrT+j0w3ZsHEX2HORLb4X4k+0IIIIMGx+ZskXSf0PeujOT/ZsY2pIlKjpO5+YRf8DVO/DjHPf4kwlJUS6rSqeadzPoASP619ElkpeSSPIOfrYCOxvNB1tW1wR1n+JoNsz/SDsZlWIuG3EhM21JmPS9cMt4RaPlPmKbqXAlRVz9KOY3EFaghuJ3M7D1ipDbXhgnmdz1riItlhP+kQXqMFxAeafDxl/Cqw5ccCFK18rK3taPaqI4y4Nfy98NqMhXmbWDYx67EdK+kstzZLsiwUNxM1zz/hfD41ARiGw4EmReCPQi9Va1UL+XxPq9QyHDcifOnCzKlYtlb7il6VgkqUTbkLmd4FWRmecBCnHgLplCB1iZ/Ez/0ipub/AApwrCg60stNAgrbUCsGATAM6hMVXvE+YKxjqFpR4KYSmEXBIUQFRYSRyn7sSaXWo+vvbwOIXWahLKwtfEbMJxNpw7z7yglIbUlAN9SlCEgDnz+lKvA3xGfRi2WtKENOrCFgCAdRAnsZqL8QWtCmGtRUEIIBMXvvCbCfU0ohSgpJROsEFMXMg2j3ou4WcnzC06ULVzPrF5eoWteK4hNa4ALLCC6AhwpSVgclEAqj3mtdek3Ig7GpdwGYsntJDj0J2m1V5x5xt9mZJQB4i/KhO5nmTO0b094hcpOn26E8vaqwPBzr+IU7iSghJIABlIvcyYnlb60BKUscb1ziGrwoJiv8P+HHMS47iMVKhEjUfmUQd+wFNHw/xbTGMUAAhLiFhUDcpUkp2G9z9ajcTcUoYjDYe6h8xHOe/U/3tXXg3LSn+KZEDQmeZJlRHvb2q5ew9EqfPiJVrvu3DqO2IzBC1EXEAqkiAAKo/jXPlY/F6EEhlCtKd73ur13p24qzBS5S24NoVawvzVsKQ8bjGwQGgFaZuBaTvpG/Lc79hUr4dokqsNoH9PpHtVbtTZAmY5aULgX7yaymTJ+HHMWlS50iYk/eMX+lqyrJ1CjjMQWlyM5lpsYgD271K8VagDJSg2ifmP8ASlfOcySy2twG4FhMST615whnKn0lKgdUBQmOZ5RU1wdufaWAo8+YzO5ZNwZ7RXAZeSYgmi2FJtvFdXc3aZUEqUEnfYyO5oaWGZdAORETiDhgpPjM/ODdH83dI67yPehmWZ8zih4WMvpV5VEeZB9+XY1ZPEuULxLSVsBC1JMqEwVpImUHksEAjkdjSJnmQeMnWtBYdIjxSnQCRyeT90/6hamFsBUB/t7iJnGcrFjiTgp5j+PP2lk7Opiw3GofdtF4ihOFw+mFFSAPUEnr6UeyvN8VgXvDXMc0qulSTzB2II2rfiPJWcQhT+DTpdsXGOs3Km//AF7GjDcx2n94zXcqjmdfh+hAzBh0W0r+Un+ZKk7xcyRarmzzMVJUE6TFoUkxEmII5183cPZ0W1oUomELC/SDevpOPGwyF2VJCgeomRU74gjhSgnbNpK2eJIwjSmoKRIP59+1e8SYshry2JH51LbxiSkRyt6W5itn8AFdz+Fa0SFU2diT7GycmV/wzgPBUSgkKUZJP3rk3/emlfGqEFtLhS2pxOpOpUahzIJt+NZicuEwkRG56VVfxUKDjEEuhsIaSECbAXO3U9fSiLd+bsWFSvfy0sfi7iFgsK1uISCLSsGTFoAO9VpwfhG8QXUOp1JJGnuFAbxvekjxmjpl0T2ny/vNMnCuJbUtLSHQh1JPhqJ+YkyR701uZTuIhDplK8GH/iLwSpt3xkhamNICQL+HH3SOnekrJcreVjWfCaVAcTJ5adQk9rTV9ZPnCSiHVatUjSU3tYzQPiLCNsKBYSEpUozHJQi1vYisNmsbl5EyljD5DHx/mOv4d6DYjHhDgSo/MCIF/QwK7rzHW0FnyBQBvuJ6Dc350PwzxWopYQNcSpSt79Ty9BS7HiYTAHM9x2KIbJWQmB8s3PqeXpVccRY7F41RZwrajAAgQAkepgD3NWm5w8hQ/jS4rnBIHtH61GxTLeFwzhaRp0hSo6wJvN6ySwIIE6CDKc//ABxmDQB8ELWo7hxPk5EkkzPpNdX3PsLJZdfLi5nwkTpR/p1G/e1r018IccrccCX1pUlfyqsNJ/8AU9etSuP+Eg8EvNsl1wWKUkJ1A7STaAaO5Yna4haiuPlMp/McyfxB0pSdP8oFMvCnwzeWQ5if4TfJP3lf+oj3o3wtjUYVS04xnwFITrTKdkgwqIkEAQZHeacMu4ow2JJDLqHdIkgG4Faa1lBUDAEy6V545M4JwjbQCEJCUpEAAVlTnSZ5VlKEn2hOJUfFCXHFaUCYTJk7eb+lM/AZQooQhMEtmT18wO3X96Vc9zPwX1pVzSnf3pn4BxjCX9S3UpcIhtBIGqYJjvYWqjqUxo2YdzDOReBHxxkt3UarPNsz+1446VLDdkhQIERHLoSd+k9KtDN3gtpQ5BJ/I1VuAyJwQpJBJ5EbQCBf3pD4SGty0NqbAteG7MtPg5hf2RtCrFvy7kyBtv2j60bxWDC0lB+8IHbpQvgxtSWSFmSCBPWEpB/KiWPfOpKURrVYdBHM+lL7vzGX2MUB3Si8Tmbb+togJU2ogp3LZSqCpo76DzTyqH4CkL+bzpvIO4O0diOdWUn4CMa/FTi8QlySqRoiSZNin8Jqbifg+CmEYiCCYJRsD92x2F46V6CtABkQbWjrxKfzHCALGJQkEBaC8naIIgxykJIPcjrX0EzmbbiGw0UFK0hSIIhSTzEd4qvsy+FeLZ1lBQ+2pJSpKbEgjod+vtVeMcQ4nCrw/mOvCHQkXCigqGppQO4MWESKzZozqASDjE+VxwJ9DsZdpUVT5uXpUtGJWqEi3U0N/wAeEIAQorUAQIPMA3miRxulF9KVASqPu/1qP6u4lFOMdzTKV7E0edKleGnZI8x2E8hNVxxh8MWcdiS8rGaFFIToAB+Wiue8YEEob2O0b39qBf4ViFQ4RoTy1CImhVaj0nzWMmHXTll+Y4gJz4EOG7OIQ4OivKfqJ/Kh+A+HDjD4+0suBKDMpM6j90AjlN6Z8O5iWiFJJMGBBkeljRkcZPpTCiJHMgWqgfixClHX/ua/CMDlTmdMyzFSCGwga0gFRPWB9aO4d5Bw6XXgnVrKriJtc0qoQ5iVyPMpRua04qzqVIw7JBS2mCeRWd4/Kpg1L2MWHU6aRwPM84h4xJVCSdIO8iSew5X6U2fDZwKw61/eLhn2Aj++9VewlphGrFaSCqVIm563HPsKufg91heFQ5hhpYUPJaOxJm8zP0ppamZgxmLtqJtEJqRehfEeB8RlaYJJQoCP9po0o1GeBrOtvNC8DMWQnM+eCEJA8NKi4U+aRYRaJ/lKfxFW3wzmni4cJUZW2EhR62sff86ReMMuTgXlKkLbcVJSLqRJ6DlUz4eZ54r7nl0wiP8AcNR0n2E/WqQeu6pbVn1auGKnqOmb5ehxtXiBMAG5iwIIJnlaqHyLMv8ADcYdQJQCptcfy6t+5EA1ZvxSzN1OHT4Z0tqOle17FQk7xuIqreJQC8o81JQo+pQmfxv71R+EVrfY9b9MP7T7UEqAw8S1MFneHeGtGIQoHqoAjsQbg1lUWoCspk//AC9OeLJga5vaPvHWShxCXkglQgK7jr7Uo5XhkOrCdRa/lUeR/wBV59xVtsoQtESFIUJHMGaSeJeCFtpU6yNSd9rjr7dD9alVW7PlMctQthhH7hNjGaFs4lbbqdEIWlUkzIudiNr9qXVZy+yvzsnSnyEJMkqHbpH5ilvhjjx/A6WlgKQPurm08xe1MufcQNYoeLh/80pugnc8ik2mwEj9qxUDRbnwZm7FyYxzGjI+PVsQMWyptpcltaElQg3vpm/4015RnbT7niI1aSAElQ0nncA3gx+FVlw7xz9nQ2ziQQVGdRBCetjFqcE5yziIcQ8NgkCJkSYsINpiaXt0Sq5dB3BrYuMEYMdHse4hQSEgg85qc1iLeY0j4TFLbWSpxtSD/qII7iRy9a64LGYlp1IUgvNq/wDsRBjprTuD3Eix2rZ9SvmCAVo86qFZjwxhn3EuuMNqdQZQ4pIJBG16nYfFhQ79K2ViLWo6vkcmDwQYCxmL86kueUi6VC1juJ7dfSlPiDiRKEQmYkyd5qfxnm3mUhJgbE+1/wBB7VXWFwzj+JQ2EkoKoMfdE3M9Kj20hCRnk8/b2lDTqLOT0I68E8PqcX9oWQoLEoHTlPryp1zbLkLw621/KUke0V5w8wAICSjTYDlA2iveIGFaJHLelxuRfVWZdt9m0mVCCvBJUlJIXqIJG0Cw+ovUpriRxLaS4226pR/lvHKY3NaZs0gPL82tZVfoOkTubUMxDjqoDfkA32opYWnc/ZjyrgYAhbG55iT5UhLSDYhCYt3NzH0oTjXFISPBbW6vrBhNdGseCY1nl1iiWExygvSPMdxv/wAV9XYlTAkZn1iMB1iV/jsnxKzKsPiFKPPw1HfpAivofgEeFlmFbWNCktJCkmxB5yDSU1xt4MoWtSIM3v8AmKIYb4lhIvoVIkE8/wCwKsPr/wARjAwBJttTL3LAXiB1H1oHxHxP4TcNtuOOKsgJTIJ7nlFLS/iykGAyCL3677fSorvxQdUT4WGB5fXrFBdPUHMBuAmzGUlplzF4w6nnAUtoUdiZBnvFROC8sDalrIS2NISAkH1MdNwPaoQyvG5hiG1PkobFx5TpHP3NPuGypDaAlE26xesllCitehGK1Yne37RZ42wCnsMlttJUNepR5iJiB71UnF5SnErTp/ykIQZ6hAn8av1VjMVW/F2QMYcv4wElalJGlQSpKVLsVeYHzWtO3Q01pLBRZuBznr7z65dw+aVP43asprwrGExcqfcDLiTBOmzg5GEwJFwYA5VlV/8AE7RwYv8Ahc8iBcq4nfYGlCzp/lNwPTpT3wVx94hLeJImZSoJtHMHp61WOGwinFBCQSpRgAU/ZJwCtHnW6AYgpAmJ7mkb9gUgjmMafczDPUOcX8L4RxHih1LZ33H4dPSkr/A3WVB1J1tp8wW2ekQDaQfUUQzbhJ1CtTY8UHcAXHtzqNl+OUhXllBFiOvUEUhuZB7yqulR/wBJ5hdvjZtxJ8RvSmNJ2vP3tt/auuFewGn+G+5hiq8xqSYPtA7T7UPxZw7g/jNaSTOtoAGe/L/iur/BDZUlKMU2FKTqSlwhJVMxzi8Gi12Bh5ERu05qbDCM+By/EKbC2XG8aN7ETG1kq82w5VId4oeabKVNusqm2lNwOfzCP+aGcK4Z/DLDOIbhBJCXEkEIJ5SDtP506sYpaJbcKnP9xm3/AFVl7ipweosKxBTPGym0D+MpSlXAcE+xjap2D4+VCvEaT/uQqbnaRtFKfE+YtIccS4wkrSAWwny6gRsVCQDPOKXcvZZxCSG1uMLAkhcEf9ybz7VrIYbvE2tI8jEauIHVuKX5gNXP6k/nRD4d4BSEiFBxTrgF/wCVHmUZ53iguapQlMLKlFQtpv0iDRr4Z4n/AOUElJSEJJSD33qezbmxGlQpUcS1sPg3B8y59ABH71tmLOptQ6jeprZkVGzAkJJ3EXH7UzZpVWo7JLVyW5lBP5eoOEKMQVEE/eIt+dQWMKUS46SCkzp5q7AfrRrMWUqcMr2WqfdU0LxeKv8AIlUDdR6HlUxMniehD4El4DHJ1EhlIO41379hRrDcRvOB1bLLJxDaZTKbLAHmAM7xyoRgc+CAFKKY6ACPSp+VcVJ8cFSEJMkCBpIm57HoK3XUN+WHEBfcSOFinmvGin1a3MJh1K5zrE+1Rcs4v8V5tDzDXhyE+UHUkTyk3infE/D/AA2KUpxpamFLJOiQpAUrzHfYCTz9qUsZ8NsZhHipaNaACQ43f0tuDXoXXSNTmkcyaljtYFc8S1Wvhyw4kOJXKTBGlIg/3NFMt4SaY80TJ2IF+ckAVVWR8VYvCo0pUoIBiFC0++0dKuDh3GKxGEacUZURePWpO8E7Y3dQaxu4xJKzPOuP3u03ruWaiOAA3FbfKjiCWerZBP3h7SPwpV+JmCT9gUU3h1BM7C5TJ/7qb20puISOnL8jQ3O8mD2GebcUEJWk+YmyTuk36ECoNuruq1Sj/TmdKgqcz5rzTAllZSopUZ3B1A+hG4vWVMzTwkrKHCFFBIlFwe4I3FZXswAecxE2kHG2NnBGRpS145HnWSB2Atb1pvaTJgUH4TxKV4RATuiQodwf1rqniptt4pTfSYUZ7CYEUtZuLnI55lThR9I7ZNgbgqg+29DOPODWFMOPoQEOIBVqAjVzg9aa8rWFAEQQRvSt8UcwdQwG0AhtZhax7Qn3qe75nai3qACVMyzrVpgqURAH9/3enDDYUMsNlYSVobCZi9pMAj33FD+GcuhBeKecJMxtuRP0rMyeXiHEoElRkCdMADcqMH+zTVIPJ8Terfe+0eIIzrEl5elKQVHbSm4g7iIvPOBVtcOK+1YVtTgh1A0q53HX1EH3pM4Z4PcxLxaOpjDsmHHIAUsi5v0PIbRViKw+FwTYRhk9zeSo9VE8/wClfamsKo+bn2izsuNgHPvET4hZSEBt5Z0jVoJgnunb3pTw2B/iy3pINlEd96trFYvD4ttbT4hpcc4IIghQ6EHnQLAZXgkYpKE+UpVGoKUdUDVBmxmKDUqemSWw3tDC51AQrmRs6y4pGgKjwY83SUg3t150IynM1MYxDilFR1JCj2NjH1o7mKpedIVc6tuW31FIObZkW33EpbT5BvcbgctudLrWWOVhkIC4bzPp/DqlIPUVmIPlNQuHsRrwrKt5bT//ACK04jxfhsOL5JST79KsZ/LkHHzYlFPOpL6yoky4qIHc2oXm+C1JU7KglHzJAkpnY+kRej72Wl9ZAUENpJgjczvYXJmpmAy5KHvD1apECfvWuCLzasU6EZ3GPHWHgSvMNi2gn/OKVdFJtPqNqmYdZCylcGRuN9pBFcOLsiDDp0jShWyTPlI3HpzHb0qI2oqbbWFQUwgn02P0imNboVrQOhyDGNNqd7FXEPs56+lH8MFOntM2ib899qN5F8YnGlJS63qbmCdR1C4kif3oe9glrwDygdLjJ8RJH3kixHQiDalthBWlJcSFFd+hMmxta9TKh6Y3T561uJXHUvfD5nluZoEhBJ6jSoc9x/zcVOyzh5zCeXDLDrRmULPmT3Sra3Q/WqIwgQlwK8UIVMaSogCxvOw5UeyziHMGHCUuFSJhMHWIkR19YNbYo/JHMTKW1/LniXU24pU6kKQRyUPxEEg/WozpmBSJgfjU4FaXW0TaxJHrv1piw3xWwS0y6PC7KH1j0rWAepkWMvYmmfZ63h0+ZQCuSfvKveBVXcWcRYvNXAw0khtP3BzPJS++1uXrVl4/iXKHDrUlLigDBvbbYExSjm/xHRHg5fh4J8oKUjv0G9GTT1hvUbsQNuoY8LEt/hdtiG3vMsbxynlWU4ZVwsopKnwp1xR80EDT2km59Nqyj/iKB5gfRuPMV+CHFB8pCoSUKJHpF6x5xS8QdJISs6otFwTG1ZwlkD7jjboBbQDJUry6hHKbkH6VPbwKIjbSbEGDY8vyp3UBHtJX2j5s2pgy3OCXw5hGlfe0wqOqSR+lZxi0FYZ1N1HTYDcnlQ/hPHtMYZtLjzQVBJ86balFQm/Q1NfxyXzrQQptJkqkAHT3Vbf9a8Rp1ZtQ4PWTiHyVw0WcSlOEwokEHTGkgjudzG/ak9GMU0kAA+IuSSb6UydIgiLxJHpRfMnV47F6G4gq+UgAQmDfTIv1HKghwD+HfKX0yokkiZSQdig9OVqu3n0q9ohNAgvtLPGNvixRw5SJ1C4A3Inc/wBL0vNZk46FJMqB/CPWijDZK5iOduX7VsMsTilqAIad3TYBK7c42Pepu8WHPmVAgpzgDH9ovqwClXEoHcqifQb0wcJYJJU84pzVpTABtdXOe0W9aEs5c8lwog6kEyg8uvPam7KMnWlCtCNPigefT8sEHY2g7db10NlgpM5dZhMicGcMshSjJ0pgbWuDe1/elDN81T9pUlbbewhRSSZIB5ED8KtBWBdSFJ+6JUSQDqSdiDMj0IpMzng9Ti1OpRICfNfoTBohZKzgmJ1tu7li/DTOVO4RrYgeQ8tJT+kRTJnzIeYcQP5T+R/Wq4+F7ymVPMq8s+dM9QBq/Ag035zxOjDBRJClkQlA5k9qb09m/CrJuprCWGVtkrSlPqESggSZuDvAHep77ATimtJiTym8WJ6f817lrQQC6shK3Y8oBTYSeh5bzFS8FpQ5rXOoJOnrHpspPl+YWFXFBCxMkZgL4m5YFYVx0SVNqbPoFEpP4EVX+UYVSmHYSo6SlQMbz5SPyq2MbilJw+LcBCFAJvPluvr6Us4PMJVoecu6kpQO5FiI7xUvV604NQGRmUtHR/uZ5k7gWTDDgs42tJSrkIsB9KWc2SGSuBCtOkCPlgwAPpRPgbOPCxSQsFRQRB5gEjyn6/hUPjzD+FmL4WJSohQ9FJkfjNTypL9x2oEWFTE6Tuak4JakyUEp2uCR+VatYcqXp2qY+8E6UQCB8xHO9xTRbwIc46MN4Xi9BCU4hnxYABUFCTHOFJN/QiiimssfbW4oqbSjTq1IUI1GB8qlTftypMeYGpPhEknl0JMAUQzrBqYwQaVZbzsnulsf+xrK1+o6qvZi99dQQtjmHWMJlKV6g/qn7utZH08MfSadMLk+GZT5EjbkIHufmP1FUW3htMfgasrgbM1vJUhQJbbF1H7nRJ6zBqxd8ONVe5m68SQjqTwOY0u5kAbW/vkBWUOxKkE2SojrP9Kyopz4Ee2iE8LojzDUdgBaPfp2qvOIspfaeUpCilvUdNpCdW4n96dMI6RPrUghK0kG8/lRUco2Zp0yMRa4cxeBCR4rp1onUFkQuD0NxFduIviOnSWsORpO+m82sLRXfEcAYVZFlonkk2+hBotlfw9w2HcGhCnViIKxMGN4AAru5CxfHMXdGIClpE4JyNbTYdcjxHO2w6Vp8RnIcYH3gg36SR+3402FvruKU/iAgHwEm5CVEjnciPyJ9qFq2yATGND8toixhgokAKIB77+tFEpSm6lkqP8ALf2PvQtY0pI59YG9jHrNRWXT1jr3vNTgPM9E4FnIltcMMs4n+Ju4hOkqIuR19Ykewpr0NswVECCASYAKTtPIxVS8JZu8hTiWSA4W16Aq9wkEfUjah6sDj8UkLe1nVeFW+g2HpVb4dpkuJLkCeZ1lbI+PEs3Nc/Z/+ope06tSUqEwfW0TXfKsIF61KBSCIhUSDaB0mqfcwr7MgyEkjUnVZQ6KE3FH8kx2JPiPl0pQdRvstXYdu1NX/Cqc+org/SAFhC7eoxcWZ2hvEIDIK3UpVqCQDEiLxzpeyF511alrbAJVqCpOodkz2oMhpbKi86pSQoyn+ZW2w9+depedxLgKSUiZFza/zQOftXaxXSsE6l++o6BhCIVKbzc/eKTJSR8o9T+NQDiXHVayClsK1IQYKjYiTH3ZNo71JOXDx/4n8aQCQb8gCU9J/SijmGZwiFYnGr0gmUo5rj5QBSN2vNjFKv3hEoC4J79ovcegsZTC4DmIcSAOcJufy3qsFY4DwVfeaIMAdDNM/GPEQzF3WpYbQgQhtX3R7czS81gWlmA5Bvv+lBXCjmVqUKpz3HfOGIfBRpS24kOJVIFj5h9Jj2qV8QcsDreHxIBkp8M+qTI/Wl9bn2jL0huVOYRQT/0q+U+gPl9qe8gR9qyxaF3W3cDuBPrSjBlTI8RUsUsGZG4Y4KaWkEgKBB7HzCFJV6G4NKPGPAisLitCAS04JbO8dQff86s3gjP0KbDahpWOZ+93NGs+dbQ14rgBDfmEib9ql1aq1LGyck+IV7nru+YcSn2/hi+hKVkoAA1lJUAoDeY7b0m8U5x9ofJTJbQAhvuBur/qN/pViqzha8ShxwqjxEzcRGq4joAetJOK4PxH2hxptlwobWpOrSYgExE72517L4ZWEvzaeccffuJ6jUNakAq8xCYMire4MysHBspHMKcX1J1EfkAKT8Hww8owlooEwVr8sdd7n2p/0/Y2ktIXZI9VKJuSel7xVH4zZXhQrZPmL6fPPEh4hSG1EQD1vAHYdfWsqPiczXbzT6gH8xWV5zMcwZ6wPMR3qT4YFcMO2dduZoljcIpOkcyJjpRc8wxm2DUBCjJKbx1i9Ss0zg4VheIek6rNtlRTrUSNovAHOoyUaEFSrEiAOZnnUfP8t+34coX/AJrCCtlXoPMg9QR+Qr5QCwB6zzAPzzBr3xJSUKLeGIUBPmXKZkAW3i/4UtozheIDhfOtY80zAjkkAWgflQZZ3CjF7n0m3415gXCFWG4ge4r7W0qljKvUr6RF9INjmE23BChF48xPX9xUfD4BRFrTa5r3CJUqyRBMb39KZMA/oOlLQeSnyyRadyfXl6UgAcxyx1qHHcI5FlLOHCFqJUtQkXII39gKL4vJHcQCXHylMwEt7Ef6oue5oTis2ShAUtHmMmBPlSOQNLeacZvSShWkXIHP6jf3qolldY2yC9dtzbzD+YfDjCqmFuJcgQZmD12rzMUBh1GH1HwsOmD/AKikSZ7lUye9LDuZPodbWCso1IUojncEg+1FsViS666pV5WbHe6jXG1AUZxiLvQxwGOROmIQjGrGiUq2gzy5z17nemHIcGlB8JtMnfUTuqB7Tf8AGg+BbS3KknWRvG8d6feD8IFS5EKWPoNpHQ2FS31Fmpfb0IV61pWbYLAow8lUOYgyQkx5bCx7X2qquO0Yp10uOhSoJHYX2T2qwfiGvw3Gg24WlISVEgSSSoAT66TSxiuJlqRDiEPJ5xZRnvcchW/krwBN6UPnf3K3bw67+U1tgUnVIsRPKnBw4Z0+VK2iBcWI+szeoWYZI2kAqxCEahYKt2t1ra3bjt8yoevm4nPg7GaMSUufJiAW1+/yq9j+dNPCWNOCxi23SLqKSOl/2vSNhwyk/PrI5JBN+V9vxplZQnMUFaJTimxdEwp1AFlJj74FiOcUU0vyzKdvRMm60I2ChyYy47MkYDGlLqf4L8KadSLo6g9v3NTeL8w14doIWFoWoyQZB0pmPrf2qv8AO86ceQjDuDWkbAi6SO/I9vxrjkTDza0NyVIU4m38t4n6GgJ8LT1Uv9v2MQfUlhtbuWBl+TowzKFL8zpTKZ+4Dtb+Yjnyobi8ctZ3JJozxI8fFUnoSKEsop2xtxLGGqQBRJGDDiFAqmIJg3BIFqEYpRWqTN+vOjKcRojlMyIm1DsTBNtht70HdkQgHMgPoKovFZXWR6VlYzNxiwOYIOHZxDTaQHUBRVJVpUfmSCehteoWY4hRIMzJvVe8HcbLwh8NwFzDLPnRPyz95HQ/nVhs5vgVHU3jGkj+V2xT9abs01lDYPI8TCsD1Jf2XyBRMEjnP9+9SMnT86idIQ2sqVy+Uj9aHZnxtgW0hKlrxZ6tAQi3IqsfSlDP/iH4zZYwzZZaV85UZUvsYsBWqtNdccBTj3mC3ECOIStvfzAyT17e9c/tRGnYgACRyPepOVDxHC0AJUkkdSUiY+k1wVlqmirxEqSBf3F7jmD1r7XVlL2Df1lbS3L6a8w1kiQEuunZtE+5sn8TWmA4gWpxtsJASm5F7xua1wr2vBvfcKnEi3+lJUaCYB1SFyggqIIvv33PSltOveYHUt88Ysz4mbUvSRCdpTIP0/SouW5GklbiylxoJnoT8uw632oTicCpUqkEm+/9fSiWOxPgYRA56jsLyAef5j0r5v1cTII24UycrCYh5RCNLaIIP3iRP3jflHStGsufZcLbiZWbpNoUOx2rXLc0Km7K3UBcxyuTPWtTjfFeDSzAGwECOkUu7ZyCIcUKR3DOWeICpKEKW6TZKf75VbHBmVOsMw9pBJmE3iYtPb9aR8jxOHw60rDy1L0kEqExPIc+lMD/ABKrwv4am5JJuoDcz+FEpTHMmX1uTtEWPjClX2lhSZIWkoIHUEKH5mo/2VLTcEBCtMyQOk2/KmA48OpPnSXAd9OqLXCCfpPak3iDOEBU3WtNvMbAgzsBWmRMbmjVG84RR1BrrSU3Juq4/pUfiVoKwpUd0LSR6GQR+VRcwzLxRrN1AiT0mwFH8LkTmJwT7baCtYSnSBuTqBG/alV/LsR/rHrV/KO4xCw2MPWI/GuiMxUleoKKVAylSbaT2piw/wAIswXBUlpgf/scAPuEyaLMfBk2149gHoEqV+or2f4/Tsm1mz/M81yDxIWE49wzwH25hSnQI8dmApXdaT5Se9MPDuJwGJfQ20++VG4lmIi8kzAFt6FvfA17/wCnFsOn+UgpJ9N6aeBuDF5e0oPJAedUSSCDCEbAEcjvULU+gATQxBPibG1j8wnXPHpxCydpkdx1FDDiPwqZmLkq1EavW1RFNoUDonVEwfxg0qo9zG8gASNiXyTW+GaKyBPeuYjtNEStCG5RMncnp2rmMTpMEYgpCj+1ZULHPebesrmBO5lbJMEVOSNVzaNjzqFh0lSqPHL5APy2r3lK7u5P3ATVtMpEWVPOojqVa7RG5NS20FIMTPU1BxytJHmm2wNHYDbOdyXlOLW26l4C6FA+2x/CRTnxBlodIcBSpCkakE31J1Ei9V+ziuXWmjhDi5DQOHxF2iRC9yjt6X/OoHxTTG0CxOYzp3wcGeowpRh3BzJHU3sPry9qB4djSspVJvYz+P0tVjqyVC8PqQoOII1ApMnyn9oNIOHcSg+ZMFTqgDz329L15lCyFhKH+byZ3wGXpSvQ4CW1mJNoI71K4l4fdbQBdxuZB3IgEQf3pqweZsvpLa06imZ5AxMHsdq0wmLWhZaWSpEEok7gctr8vpTK4ddwPMVDtW/MQkocbS2pNhJM235j6V1zHGatK02MDc3HpTLicGwVBBIE3ExN6jvcNfwwgGQCSJAFp5kUobBnkR8WDuLqcVeSo94NEmcxCgAVKTaLXNTk8MHTAQSeqY/WuGFyN0KgpIAtJ/pQmZCMxkXKQeZ1/wAW8CEpnzblW/8AxQnF6FrKvEsTsBR5/I03JTyiSo/3NDEZaBBQlXlPPnWK3XsQaOuc+Z0w+UpbbJhRnbV/fKn/AC3EjC4AuFYaW8oaJ30gbikx3OwiVKEpH3Bz/aTuaXsxz5eKfC3SNwAnZKEjYADtXakewlmg7RvXaT/WPY4mQsKBedgbrAEK7CedRi4y6kpRiVhYNp67wbUhPv6yQkEBM+UfKO4FT+F8a4h+BB1Dc8osPTpNPImPEWegBdwkvMc2xeDdhRCkk2WN/ry3FWlk+ZOP4LDqcVqU42rzdDJEH2tSfxJiApoNT5lJPlEbxsPpeKZ+FlRg0MLUlKx/lyR5p3TPfcfSt2KP1DxET1Bjq1wR/YqI3qUoATqG3KKMu6yvQtO25ULj6b0Ax+IWARGkekf1rIweRD7uMQ+8EzCigEC6iib9ZFeMZSXQrQfEtaLbevKhTOYpw+Ccfea8VKSlKRMSZ69gaVc0+Lrym/CwzScKnqm6j7mvlrsuJFIzBkhBljiMGLwJJ+W/pXlQ8i47wrrU4tS2nU2JQJDn+rsetZWfw+oHBrMIHT3ipg8/wmohWFbQOSgp0Ed/8ymsYZhxpK0oKUnZSXdX/isT/wCVVupgTFPWDYAykQBJm/MGZJFP+u1fzKxgvSY8NITrJShSxDjaTClCxRItqSbgHqJFLeOKdVqb3cnS242EkgYhhQWOX+Xr97ifekRxdV9LrrLcrZzAugUZEkYZW9YtyVSK4NrMUycIcKpxeORh1rKUm5IFyN4F7etNvcK6956EwAWwBPOHMycaeQtoLOn5kJBOoGxsO1NvEXBDqlpW0lWidQBSbAwY9RVk/wCGs5cyUYZpKQkXUbqV3Urc0ObW48NSnCOwA/WvJa3UetYGUYj1TkLmIWT4HEfaSCkaZiSL7D8qYcRw24opWSISbXo4uNN5MHrE+sClPiLi1wJWhICYG89D+1Lp8nP2myTYQIu8UqAUo7lq57SCPzg0HwnFbyFRrUE7EKuL3517jcYssvuz54TJ6+cClvEZy44IWQbg7AXAjl2pqmjcuTOW6r0zsj5hePcQIGhpd7QCNxEWqVjON3UHSpluYIso/tuL0s4FP8JLpvyj/aJFa4tzWQuwkEx/Wl2Rd2MRlUV/Ed8JjXX9BCWU6ikXUTBjpA3O/tQbM81xF0L0taZBCU3sTuT3rnwnnC0rSgAQJN/rtVpDLGMQkLW0ApYuQYmYF+tLYw+0CfJatByy5HiUp4alcpEb/vW7eQkrAuJ2H51b2IyLDskpDcgiD5jyvU/L8uZmfCTO4Judu9FR3JwOJm7VA8gSnMHwPinFQlFpgqvA96dMtyZrL2SSQ7iFD5Y/AelN2aqK1huSkK2i0ewpPzTMDhkL0jUUqIkk3jmaObCvcFva1ZESwAS49GtZ+kjl3BFCeKc4W4lKQUgRyt63A7TQTNM4W6rUbdh/frUZrEqcgE7C3aJEfjWstiaWsDmNfDvHTbDKUYpC3UhRAWFedANwBe43tyqU7xTlRVqU/iVj+Tw7+mqY96Q81A8KQI8w/W9A1GmqNJXchY5zmJ6uw1vge0cOM/iAcYEstN+Bhm/lRN1d1UoKVWor01XprWlNqSc7lzzNguK8rSaytetM4n//2Q=="/>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hQSERUUExQWExUVGR4aGBgYGRwcIBggHBsaGxwcGh4aHSYeICAjHBwaIC8gJCcpLCwsGB4xNTAqNSYrLCkBCQoKDgwOGg8PGjAkHyUvKiksMDQsLCwsLywsLCwsLCwsLCwsLCwsLCwsLCwsLCwsLCwsLCwsLCwsLCwsLCwsLP/AABEIAO0A1QMBIgACEQEDEQH/xAAcAAACAgMBAQAAAAAAAAAAAAAFBgQHAAIDAQj/xABBEAABAwIEBAQDBgQFBAIDAQABAgMRACEEBRIxBkFRYRMicYEHMpEUQqGxwdEjUuHwFTNicvGCkqLSJEMXY7IW/8QAGgEAAwEBAQEAAAAAAAAAAAAAAwQFAgEGAP/EADIRAAICAQQBAgQFAgcBAAAAAAECAAMRBBIhMUETUQUiYYEUIzKRoXGxFTNCQ8HR8Ab/2gAMAwEAAhEDEQA/AKTOLWfvK+prQuHrWISTtenHJPhxiFEOYhot4dIK3FSJ0pE6QAZBO1fOyVj5jCKrt1BXD+SF4KddcLOHa+dyJk8kNjms/hzpow3FisPhw3gmlMNOkp8YqCnFqT1OybTYCguIfXilpJASgHSy0myUDkEjmTzO5NOHB/AELDmIRpSkzB3MdpsKnay+qtN1v2EbpRiSFH3it8SlKViWlLJKzh2tZIiTeTSqlNXfxjwMzjsQl4vONgICISgEWJiJI60k8Q/Ch5htTzKxiG0XUACFpHUpvIHUGn/h2qpNaqTziCuQ7iRE5hAlNzexirFTwLhgdC3XlqTGoJ0JBO+kFUn3quGTBB705/8A+4aUdbuGC1n5lIdUmTAG0EDamviC6o4/D9fSE0wqwd8ZWeC8vTctu/8AU9/6it0cKZdeGCq+5fct9CKgcJYlOOe0NYFQQD53PHVCPUxc9AL1YzHw+YR/EcU4YJMKXYjkDEfvXnmOqDbWY/vGSaB4iinhvBlCijCoJRE6lurgEwPvCo+JyxhG2EwwtuUc+gkmaO58pgNut4VJYChLr0khCEXXF4BiY7xvVetcUsiymsQoCY/jIBj2SD7VpNNfcPky33M4Lax+riOrGWNt/IlpE/yMtj6yCaknHgkIJ8/ZIHobCkdnjPC6SC3i0z0W2Z/6lXHpXNjiXC69XhY3UNoeR+MiDXT8N1DclD/77zX4iryY94hxdhKiD0MfWIrk4QBZSzHLWfwvSmjijAm5bxsq3Pit+8AG3tFRMRnOC2/+dbYhxsn6H9a5/h9w7qP7TS31nzGsYkOnSoqMgi5iDG9V7xS4pOJTKypSm0EqJvMEXPtRpriLBInSrGuLIgBXhJg+sfvULJMr+35m2HfK2oaikckIFkT+Z7mnPh9FulZ7nXC4gdU6WKEU8zXJuC8TjAHEpCG+TrhgHunmfWrVw2RpaZS02EyhEJ7nmb7kmTRNaQLJEJAAAHIDkK6NpB60rrb31RG8/aCqxX+mIrWBV40quoK3P60t/FLDqUhlwCQ2pSSeUrAP6fjVuLyzWfmEAXtJ/pQfPOE0vMuMqUSFC1tjyP1qU+tTT3KzeOPtG1rFqFfeVvwdxiElrDvg3gIXIPlPypP6Gaf1YFvcLIPIkW/C9UtnvC7+EV/ETAJsqbGOlWPwbmy38MhaySpJKVHrHP3FVrq0dRZWeDFFLKdrDmMWYHWwtsoC1LQZSI8xGyh169ar3NGSNKAIBI36jf8AMinTHuENEbwoKSf5b3pc4zd/+OMRGpaCEKvEgzpURG82PW3SlKam3YhSwUbooYjDJCjIn0rKDYjM1rVJUR2BivasDTtjuBOqHtGfhrLRh2Ri3UBS1nThkK2kbuKHMDYDmTRvJc0xDWGzEOBRXoAUlRkgmQpXrB2HShWdY4PYvSgQ0wfCaT2QQARyubzT5lvBxOFfQ4YcfTczJEX3neZ586na29KkVre2I4+mYzSnar0B/MqtrL1uPMpZ82op0joZ3/X2q7sIhzSErVqsNrCw+ve9V3wpkqm8clF1hoFSTA32GxMb7dqtpzDRc9o61vVenaQe/aLVlkBE8RAHyg+td8OgbpBF4MHbv3B6GtcOgq2snmf2ohgmNEkHftSFzKOoQZxKg+LPCRbcTiWGYbWk+NoFkrB+aBcBQvO1Dvh78PTjf4j2oMkwlCbF3vq+6gdefKr4xOITpKiJgbdZ+73mueVtBpNkpRbYCAkcgI5Cqia+01CrP3+kCVA5xOuTZI1g2tKEpbSkbJEAfue5vSXx7xm0hnUrYEltBMF1Qtcb6Abk+1NGMzUOykGEj5lkQAALm/QCl/NML4mKDbKGSjSFLccQF+WPKBPXkB3NKPaqEe3n6zVa5OTKWx/FeIxE+M6oIP3UylB6C1iB3mhLawFdR619O4fLxGkhITEJQUJAPcAbD2pSz34bNY1K1hpOHfTZK02StQtC02mdtXerOj+OIhFfp4EG9W7nMpLUkgAb865qci1SHcIUKWkpIKCUqB5EGCPYiogaJJtFeqDh1yvmKEHPM2DxKgAPpRk8KYlTJfLLvhxIIQYjeRzj2oZgMEXXUNpnzKSn/uIH61duNZWHDoJSGoAP3UkSBaJNgLbVG1mtepxWgGe4da1CbmlIICtQFpFOnwzwbi8wQUXSEq1k/dSRpI9SqI9DXLjnh5KHRiWxpadVcbaHNyk9jdQNNfwVwCyh94iEqUlCFR82gmY9zS/xDWq+jJXs8TdVZV8xyxqwFwPQDr9KwqMWBHK9GPACZIESfc1GUFK2gDnafxryvO3mNA5Mh4JzQpQUoaTeSdotFaYnGpJhJB78q8zTKF6CUqtuUnt0P6UicSZ+ttxeGQkDT5S4o3kpB1J/0gKH41Ps0J1Z4HIhxatfJihmOJONzFeo6m29UdLW/E0x/DTChZxTCTpCHEqHopJEf+M1xweDZwjKElaFqUNS1JMkk7gHoNq14FUpLWIdSrQt58aTtZEmBP8Auj2r0VgVNIAvHQERG6zUExtzfCoQnw0HxFkyqO3Kkfj7MUt4ZTBs46pB0/ypTJk9JMCm7FcZqbWlDjjTbi7hSkRAJIGo6rTG8RSTxlka8Q8FlQS4BpWSkgKi6TYWsYnmINL6UkON/HmFsHyECV7XlNjPw+cj+M4hknYQVSOttvevar+qvvEfTb2kXO8KprFvob8yQ6sQOmo7e35VZvAvFRcwxSVanW4APUE+UmelKeYFKnWsYi6cQAVf6HQAFp94ketMWU4FpRLiFBtSiPLaFEXj86maqhdRSN/j+4j62mqwqOjGfAgJvHOT3J5miYQpYUoyR1gwP6UPwiElSRJKdQn61H+IvE6mA1hWrKeB1EWhG1u5NqFzuCKJwjzIme/EANNFnCDW6AQVxKUx83r67Cpvw1zd95DhfWpy4ieR5jtSLlmTvOKKWWlJSuylSUpt1NpE8hvVt5DkXgNJSnkPMep5mltXZVWPTBBYwq57IwIWXhg4khJ0nkekXFTAkxBgE7HlXrDcATW+IV5Z6XoNLEcxVzkxazvhZx3DvMqcUPGEFxIBKRNwR/KRag+cOra0Iw7gAb0NqM3MWTJ7waeXs1CbHaJqvMnfC8ycI/yy2okETOlSSPwUaZ1AB2qDC0Z5J8Qmzm+l1LOIWA4YjWFESRslXym/Stn83DS/DnUNVw2qdMETqkz37Xo9mmYJbSlWkLPKR+sVXGMxzacza0NhNlB89S5sCew5965aq7cDudrG/mJnxAhOY4tOx8XUOUhSUmR61H4ZyRGJdAUVxP3Sn8QTNNHHuUJdawz5UhJa1MuLMyYPkEjcCFR/uoPwq8xh3QouJXJGyQSDPLVYVe/GNZoQazggTtVQ9TDCWfgfhfhWvDdGtK0kK3sSOcVpiQZcbESSoQepMpM+hNM6s1ZUykqWlJI2JE+1KvFWNKXGkNCXHVBIPQC5UrsOp515bTau4a9RZyCMCDtVmqI6xIXE+ShzBPtTq8niJ2kLalQ9iJFOuQZYljCMNoTAQ2nbnYE/jSR/g7zSMQt1YWfAeISJ/lgD0iT6048CZunFZewsGSEhJ9U2/SrN4/MIxx/zA1E+iG+smvIBv02r1jCCK74hmxGwrTCmBFT7G9M8wwORPMSkaSkcxzqnPiBw8ttxK0klbjXzRcFBGoD1SRH+2rixoJ3HvMUr8SZN9oa0gwtJlBPI9D2Isam1/FFo1I3DA6z9IRa96ECUi6ELcCW1AkHSqfKDOyvNEdxyq0MvwiMPh0NJMpQmLXCjuo95JpRfwimXtLqQlYgmFAyDPMenOKdeA1sYht5HlWplYgzsFCY9iDXotYVWoXA7lAgaLeWRhhoh8cAqAd0wCkoKdIMxsPpBjsa48O8VJSG2cWfEQANLkSpuNr/eSP5TeKtDPuHm3WVNwEk3SRyI2qq8fw34KiXm9AmNVokdCPrSWg1dOsq9InBHXv8AaGtRqSbFXIP8SwMViNiNMKGoKABCgdlA8/02rKVMr44bwWpkjxU2KQROgmdUesA1laNWoU4CgidWxCMxtyjhPBIbcZ8NaWnYmVlYSobKTNwR1FCW+GXMFiUJcIW3qhtzrqBieh2tTawkKmetc3snfVim3Gz/AAFslp4TMKSVFtRB2tbVWw7Ak577nCo8zm20IgnekD4iYlQxqFk6tDY9xKrfiPwp1cR5oJ2NLXHGQl5IWi6k7d4uR+tMKRuDT7GVZZpwfxopC0hc+GTpIVukk2UO0/nVvZbmKSmCN+Y51R/C+XofQptw6XZ8qjaD0PVJt7irIyJ1eHa04gpR4cAKKhcc52ipOt0qi/1FXBP8wibbK8ZzHplUgdKQvilxy5hA2xh0FTznnmJASlQkdZVtUzFfFLAMo1F3V0SlJJV6W277VT/GPxBexr6nEJ8JEaU/zaRsCfWTbrT+j0w3ZsHEX2HORLb4X4k+0IIIIMGx+ZskXSf0PeujOT/ZsY2pIlKjpO5+YRf8DVO/DjHPf4kwlJUS6rSqeadzPoASP619ElkpeSSPIOfrYCOxvNB1tW1wR1n+JoNsz/SDsZlWIuG3EhM21JmPS9cMt4RaPlPmKbqXAlRVz9KOY3EFaghuJ3M7D1ipDbXhgnmdz1riItlhP+kQXqMFxAeafDxl/Cqw5ccCFK18rK3taPaqI4y4Nfy98NqMhXmbWDYx67EdK+kstzZLsiwUNxM1zz/hfD41ARiGw4EmReCPQi9Va1UL+XxPq9QyHDcifOnCzKlYtlb7il6VgkqUTbkLmd4FWRmecBCnHgLplCB1iZ/Ez/0ipub/AApwrCg60stNAgrbUCsGATAM6hMVXvE+YKxjqFpR4KYSmEXBIUQFRYSRyn7sSaXWo+vvbwOIXWahLKwtfEbMJxNpw7z7yglIbUlAN9SlCEgDnz+lKvA3xGfRi2WtKENOrCFgCAdRAnsZqL8QWtCmGtRUEIIBMXvvCbCfU0ohSgpJROsEFMXMg2j3ou4WcnzC06ULVzPrF5eoWteK4hNa4ALLCC6AhwpSVgclEAqj3mtdek3Ig7GpdwGYsntJDj0J2m1V5x5xt9mZJQB4i/KhO5nmTO0b094hcpOn26E8vaqwPBzr+IU7iSghJIABlIvcyYnlb60BKUscb1ziGrwoJiv8P+HHMS47iMVKhEjUfmUQd+wFNHw/xbTGMUAAhLiFhUDcpUkp2G9z9ajcTcUoYjDYe6h8xHOe/U/3tXXg3LSn+KZEDQmeZJlRHvb2q5ew9EqfPiJVrvu3DqO2IzBC1EXEAqkiAAKo/jXPlY/F6EEhlCtKd73ur13p24qzBS5S24NoVawvzVsKQ8bjGwQGgFaZuBaTvpG/Lc79hUr4dokqsNoH9PpHtVbtTZAmY5aULgX7yaymTJ+HHMWlS50iYk/eMX+lqyrJ1CjjMQWlyM5lpsYgD271K8VagDJSg2ifmP8ASlfOcySy2twG4FhMST615whnKn0lKgdUBQmOZ5RU1wdufaWAo8+YzO5ZNwZ7RXAZeSYgmi2FJtvFdXc3aZUEqUEnfYyO5oaWGZdAORETiDhgpPjM/ODdH83dI67yPehmWZ8zih4WMvpV5VEeZB9+XY1ZPEuULxLSVsBC1JMqEwVpImUHksEAjkdjSJnmQeMnWtBYdIjxSnQCRyeT90/6hamFsBUB/t7iJnGcrFjiTgp5j+PP2lk7Opiw3GofdtF4ihOFw+mFFSAPUEnr6UeyvN8VgXvDXMc0qulSTzB2II2rfiPJWcQhT+DTpdsXGOs3Km//AF7GjDcx2n94zXcqjmdfh+hAzBh0W0r+Un+ZKk7xcyRarmzzMVJUE6TFoUkxEmII5183cPZ0W1oUomELC/SDevpOPGwyF2VJCgeomRU74gjhSgnbNpK2eJIwjSmoKRIP59+1e8SYshry2JH51LbxiSkRyt6W5itn8AFdz+Fa0SFU2diT7GycmV/wzgPBUSgkKUZJP3rk3/emlfGqEFtLhS2pxOpOpUahzIJt+NZicuEwkRG56VVfxUKDjEEuhsIaSECbAXO3U9fSiLd+bsWFSvfy0sfi7iFgsK1uISCLSsGTFoAO9VpwfhG8QXUOp1JJGnuFAbxvekjxmjpl0T2ny/vNMnCuJbUtLSHQh1JPhqJ+YkyR701uZTuIhDplK8GH/iLwSpt3xkhamNICQL+HH3SOnekrJcreVjWfCaVAcTJ5adQk9rTV9ZPnCSiHVatUjSU3tYzQPiLCNsKBYSEpUozHJQi1vYisNmsbl5EyljD5DHx/mOv4d6DYjHhDgSo/MCIF/QwK7rzHW0FnyBQBvuJ6Dc350PwzxWopYQNcSpSt79Ty9BS7HiYTAHM9x2KIbJWQmB8s3PqeXpVccRY7F41RZwrajAAgQAkepgD3NWm5w8hQ/jS4rnBIHtH61GxTLeFwzhaRp0hSo6wJvN6ySwIIE6CDKc//ABxmDQB8ELWo7hxPk5EkkzPpNdX3PsLJZdfLi5nwkTpR/p1G/e1r018IccrccCX1pUlfyqsNJ/8AU9etSuP+Eg8EvNsl1wWKUkJ1A7STaAaO5Yna4haiuPlMp/McyfxB0pSdP8oFMvCnwzeWQ5if4TfJP3lf+oj3o3wtjUYVS04xnwFITrTKdkgwqIkEAQZHeacMu4ow2JJDLqHdIkgG4Faa1lBUDAEy6V545M4JwjbQCEJCUpEAAVlTnSZ5VlKEn2hOJUfFCXHFaUCYTJk7eb+lM/AZQooQhMEtmT18wO3X96Vc9zPwX1pVzSnf3pn4BxjCX9S3UpcIhtBIGqYJjvYWqjqUxo2YdzDOReBHxxkt3UarPNsz+1446VLDdkhQIERHLoSd+k9KtDN3gtpQ5BJ/I1VuAyJwQpJBJ5EbQCBf3pD4SGty0NqbAteG7MtPg5hf2RtCrFvy7kyBtv2j60bxWDC0lB+8IHbpQvgxtSWSFmSCBPWEpB/KiWPfOpKURrVYdBHM+lL7vzGX2MUB3Si8Tmbb+togJU2ogp3LZSqCpo76DzTyqH4CkL+bzpvIO4O0diOdWUn4CMa/FTi8QlySqRoiSZNin8Jqbifg+CmEYiCCYJRsD92x2F46V6CtABkQbWjrxKfzHCALGJQkEBaC8naIIgxykJIPcjrX0EzmbbiGw0UFK0hSIIhSTzEd4qvsy+FeLZ1lBQ+2pJSpKbEgjod+vtVeMcQ4nCrw/mOvCHQkXCigqGppQO4MWESKzZozqASDjE+VxwJ9DsZdpUVT5uXpUtGJWqEi3U0N/wAeEIAQorUAQIPMA3miRxulF9KVASqPu/1qP6u4lFOMdzTKV7E0edKleGnZI8x2E8hNVxxh8MWcdiS8rGaFFIToAB+Wiue8YEEob2O0b39qBf4ViFQ4RoTy1CImhVaj0nzWMmHXTll+Y4gJz4EOG7OIQ4OivKfqJ/Kh+A+HDjD4+0suBKDMpM6j90AjlN6Z8O5iWiFJJMGBBkeljRkcZPpTCiJHMgWqgfixClHX/ua/CMDlTmdMyzFSCGwga0gFRPWB9aO4d5Bw6XXgnVrKriJtc0qoQ5iVyPMpRua04qzqVIw7JBS2mCeRWd4/Kpg1L2MWHU6aRwPM84h4xJVCSdIO8iSew5X6U2fDZwKw61/eLhn2Aj++9VewlphGrFaSCqVIm563HPsKufg91heFQ5hhpYUPJaOxJm8zP0ppamZgxmLtqJtEJqRehfEeB8RlaYJJQoCP9po0o1GeBrOtvNC8DMWQnM+eCEJA8NKi4U+aRYRaJ/lKfxFW3wzmni4cJUZW2EhR62sff86ReMMuTgXlKkLbcVJSLqRJ6DlUz4eZ54r7nl0wiP8AcNR0n2E/WqQeu6pbVn1auGKnqOmb5ehxtXiBMAG5iwIIJnlaqHyLMv8ADcYdQJQCptcfy6t+5EA1ZvxSzN1OHT4Z0tqOle17FQk7xuIqreJQC8o81JQo+pQmfxv71R+EVrfY9b9MP7T7UEqAw8S1MFneHeGtGIQoHqoAjsQbg1lUWoCspk//AC9OeLJga5vaPvHWShxCXkglQgK7jr7Uo5XhkOrCdRa/lUeR/wBV59xVtsoQtESFIUJHMGaSeJeCFtpU6yNSd9rjr7dD9alVW7PlMctQthhH7hNjGaFs4lbbqdEIWlUkzIudiNr9qXVZy+yvzsnSnyEJMkqHbpH5ilvhjjx/A6WlgKQPurm08xe1MufcQNYoeLh/80pugnc8ik2mwEj9qxUDRbnwZm7FyYxzGjI+PVsQMWyptpcltaElQg3vpm/4015RnbT7niI1aSAElQ0nncA3gx+FVlw7xz9nQ2ziQQVGdRBCetjFqcE5yziIcQ8NgkCJkSYsINpiaXt0Sq5dB3BrYuMEYMdHse4hQSEgg85qc1iLeY0j4TFLbWSpxtSD/qII7iRy9a64LGYlp1IUgvNq/wDsRBjprTuD3Eix2rZ9SvmCAVo86qFZjwxhn3EuuMNqdQZQ4pIJBG16nYfFhQ79K2ViLWo6vkcmDwQYCxmL86kueUi6VC1juJ7dfSlPiDiRKEQmYkyd5qfxnm3mUhJgbE+1/wBB7VXWFwzj+JQ2EkoKoMfdE3M9Kj20hCRnk8/b2lDTqLOT0I68E8PqcX9oWQoLEoHTlPryp1zbLkLw621/KUke0V5w8wAICSjTYDlA2iveIGFaJHLelxuRfVWZdt9m0mVCCvBJUlJIXqIJG0Cw+ovUpriRxLaS4226pR/lvHKY3NaZs0gPL82tZVfoOkTubUMxDjqoDfkA32opYWnc/ZjyrgYAhbG55iT5UhLSDYhCYt3NzH0oTjXFISPBbW6vrBhNdGseCY1nl1iiWExygvSPMdxv/wAV9XYlTAkZn1iMB1iV/jsnxKzKsPiFKPPw1HfpAivofgEeFlmFbWNCktJCkmxB5yDSU1xt4MoWtSIM3v8AmKIYb4lhIvoVIkE8/wCwKsPr/wARjAwBJttTL3LAXiB1H1oHxHxP4TcNtuOOKsgJTIJ7nlFLS/iykGAyCL3677fSorvxQdUT4WGB5fXrFBdPUHMBuAmzGUlplzF4w6nnAUtoUdiZBnvFROC8sDalrIS2NISAkH1MdNwPaoQyvG5hiG1PkobFx5TpHP3NPuGypDaAlE26xesllCitehGK1Yne37RZ42wCnsMlttJUNepR5iJiB71UnF5SnErTp/ykIQZ6hAn8av1VjMVW/F2QMYcv4wElalJGlQSpKVLsVeYHzWtO3Q01pLBRZuBznr7z65dw+aVP43asprwrGExcqfcDLiTBOmzg5GEwJFwYA5VlV/8AE7RwYv8Ahc8iBcq4nfYGlCzp/lNwPTpT3wVx94hLeJImZSoJtHMHp61WOGwinFBCQSpRgAU/ZJwCtHnW6AYgpAmJ7mkb9gUgjmMafczDPUOcX8L4RxHih1LZ33H4dPSkr/A3WVB1J1tp8wW2ekQDaQfUUQzbhJ1CtTY8UHcAXHtzqNl+OUhXllBFiOvUEUhuZB7yqulR/wBJ5hdvjZtxJ8RvSmNJ2vP3tt/auuFewGn+G+5hiq8xqSYPtA7T7UPxZw7g/jNaSTOtoAGe/L/iur/BDZUlKMU2FKTqSlwhJVMxzi8Gi12Bh5ERu05qbDCM+By/EKbC2XG8aN7ETG1kq82w5VId4oeabKVNusqm2lNwOfzCP+aGcK4Z/DLDOIbhBJCXEkEIJ5SDtP506sYpaJbcKnP9xm3/AFVl7ipweosKxBTPGym0D+MpSlXAcE+xjap2D4+VCvEaT/uQqbnaRtFKfE+YtIccS4wkrSAWwny6gRsVCQDPOKXcvZZxCSG1uMLAkhcEf9ybz7VrIYbvE2tI8jEauIHVuKX5gNXP6k/nRD4d4BSEiFBxTrgF/wCVHmUZ53iguapQlMLKlFQtpv0iDRr4Z4n/AOUElJSEJJSD33qezbmxGlQpUcS1sPg3B8y59ABH71tmLOptQ6jeprZkVGzAkJJ3EXH7UzZpVWo7JLVyW5lBP5eoOEKMQVEE/eIt+dQWMKUS46SCkzp5q7AfrRrMWUqcMr2WqfdU0LxeKv8AIlUDdR6HlUxMniehD4El4DHJ1EhlIO41379hRrDcRvOB1bLLJxDaZTKbLAHmAM7xyoRgc+CAFKKY6ACPSp+VcVJ8cFSEJMkCBpIm57HoK3XUN+WHEBfcSOFinmvGin1a3MJh1K5zrE+1Rcs4v8V5tDzDXhyE+UHUkTyk3infE/D/AA2KUpxpamFLJOiQpAUrzHfYCTz9qUsZ8NsZhHipaNaACQ43f0tuDXoXXSNTmkcyaljtYFc8S1Wvhyw4kOJXKTBGlIg/3NFMt4SaY80TJ2IF+ckAVVWR8VYvCo0pUoIBiFC0++0dKuDh3GKxGEacUZURePWpO8E7Y3dQaxu4xJKzPOuP3u03ruWaiOAA3FbfKjiCWerZBP3h7SPwpV+JmCT9gUU3h1BM7C5TJ/7qb20puISOnL8jQ3O8mD2GebcUEJWk+YmyTuk36ECoNuruq1Sj/TmdKgqcz5rzTAllZSopUZ3B1A+hG4vWVMzTwkrKHCFFBIlFwe4I3FZXswAecxE2kHG2NnBGRpS145HnWSB2Atb1pvaTJgUH4TxKV4RATuiQodwf1rqniptt4pTfSYUZ7CYEUtZuLnI55lThR9I7ZNgbgqg+29DOPODWFMOPoQEOIBVqAjVzg9aa8rWFAEQQRvSt8UcwdQwG0AhtZhax7Qn3qe75nai3qACVMyzrVpgqURAH9/3enDDYUMsNlYSVobCZi9pMAj33FD+GcuhBeKecJMxtuRP0rMyeXiHEoElRkCdMADcqMH+zTVIPJ8Terfe+0eIIzrEl5elKQVHbSm4g7iIvPOBVtcOK+1YVtTgh1A0q53HX1EH3pM4Z4PcxLxaOpjDsmHHIAUsi5v0PIbRViKw+FwTYRhk9zeSo9VE8/wClfamsKo+bn2izsuNgHPvET4hZSEBt5Z0jVoJgnunb3pTw2B/iy3pINlEd96trFYvD4ttbT4hpcc4IIghQ6EHnQLAZXgkYpKE+UpVGoKUdUDVBmxmKDUqemSWw3tDC51AQrmRs6y4pGgKjwY83SUg3t150IynM1MYxDilFR1JCj2NjH1o7mKpedIVc6tuW31FIObZkW33EpbT5BvcbgctudLrWWOVhkIC4bzPp/DqlIPUVmIPlNQuHsRrwrKt5bT//ACK04jxfhsOL5JST79KsZ/LkHHzYlFPOpL6yoky4qIHc2oXm+C1JU7KglHzJAkpnY+kRej72Wl9ZAUENpJgjczvYXJmpmAy5KHvD1apECfvWuCLzasU6EZ3GPHWHgSvMNi2gn/OKVdFJtPqNqmYdZCylcGRuN9pBFcOLsiDDp0jShWyTPlI3HpzHb0qI2oqbbWFQUwgn02P0imNboVrQOhyDGNNqd7FXEPs56+lH8MFOntM2ib899qN5F8YnGlJS63qbmCdR1C4kif3oe9glrwDygdLjJ8RJH3kixHQiDalthBWlJcSFFd+hMmxta9TKh6Y3T561uJXHUvfD5nluZoEhBJ6jSoc9x/zcVOyzh5zCeXDLDrRmULPmT3Sra3Q/WqIwgQlwK8UIVMaSogCxvOw5UeyziHMGHCUuFSJhMHWIkR19YNbYo/JHMTKW1/LniXU24pU6kKQRyUPxEEg/WozpmBSJgfjU4FaXW0TaxJHrv1piw3xWwS0y6PC7KH1j0rWAepkWMvYmmfZ63h0+ZQCuSfvKveBVXcWcRYvNXAw0khtP3BzPJS++1uXrVl4/iXKHDrUlLigDBvbbYExSjm/xHRHg5fh4J8oKUjv0G9GTT1hvUbsQNuoY8LEt/hdtiG3vMsbxynlWU4ZVwsopKnwp1xR80EDT2km59Nqyj/iKB5gfRuPMV+CHFB8pCoSUKJHpF6x5xS8QdJISs6otFwTG1ZwlkD7jjboBbQDJUry6hHKbkH6VPbwKIjbSbEGDY8vyp3UBHtJX2j5s2pgy3OCXw5hGlfe0wqOqSR+lZxi0FYZ1N1HTYDcnlQ/hPHtMYZtLjzQVBJ86balFQm/Q1NfxyXzrQQptJkqkAHT3Vbf9a8Rp1ZtQ4PWTiHyVw0WcSlOEwokEHTGkgjudzG/ak9GMU0kAA+IuSSb6UydIgiLxJHpRfMnV47F6G4gq+UgAQmDfTIv1HKghwD+HfKX0yokkiZSQdig9OVqu3n0q9ohNAgvtLPGNvixRw5SJ1C4A3Inc/wBL0vNZk46FJMqB/CPWijDZK5iOduX7VsMsTilqAIad3TYBK7c42Pepu8WHPmVAgpzgDH9ovqwClXEoHcqifQb0wcJYJJU84pzVpTABtdXOe0W9aEs5c8lwog6kEyg8uvPam7KMnWlCtCNPigefT8sEHY2g7db10NlgpM5dZhMicGcMshSjJ0pgbWuDe1/elDN81T9pUlbbewhRSSZIB5ED8KtBWBdSFJ+6JUSQDqSdiDMj0IpMzng9Ti1OpRICfNfoTBohZKzgmJ1tu7li/DTOVO4RrYgeQ8tJT+kRTJnzIeYcQP5T+R/Wq4+F7ymVPMq8s+dM9QBq/Ag035zxOjDBRJClkQlA5k9qb09m/CrJuprCWGVtkrSlPqESggSZuDvAHep77ATimtJiTym8WJ6f817lrQQC6shK3Y8oBTYSeh5bzFS8FpQ5rXOoJOnrHpspPl+YWFXFBCxMkZgL4m5YFYVx0SVNqbPoFEpP4EVX+UYVSmHYSo6SlQMbz5SPyq2MbilJw+LcBCFAJvPluvr6Us4PMJVoecu6kpQO5FiI7xUvV604NQGRmUtHR/uZ5k7gWTDDgs42tJSrkIsB9KWc2SGSuBCtOkCPlgwAPpRPgbOPCxSQsFRQRB5gEjyn6/hUPjzD+FmL4WJSohQ9FJkfjNTypL9x2oEWFTE6Tuak4JakyUEp2uCR+VatYcqXp2qY+8E6UQCB8xHO9xTRbwIc46MN4Xi9BCU4hnxYABUFCTHOFJN/QiiimssfbW4oqbSjTq1IUI1GB8qlTftypMeYGpPhEknl0JMAUQzrBqYwQaVZbzsnulsf+xrK1+o6qvZi99dQQtjmHWMJlKV6g/qn7utZH08MfSadMLk+GZT5EjbkIHufmP1FUW3htMfgasrgbM1vJUhQJbbF1H7nRJ6zBqxd8ONVe5m68SQjqTwOY0u5kAbW/vkBWUOxKkE2SojrP9Kyopz4Ee2iE8LojzDUdgBaPfp2qvOIspfaeUpCilvUdNpCdW4n96dMI6RPrUghK0kG8/lRUco2Zp0yMRa4cxeBCR4rp1onUFkQuD0NxFduIviOnSWsORpO+m82sLRXfEcAYVZFlonkk2+hBotlfw9w2HcGhCnViIKxMGN4AAru5CxfHMXdGIClpE4JyNbTYdcjxHO2w6Vp8RnIcYH3gg36SR+3402FvruKU/iAgHwEm5CVEjnciPyJ9qFq2yATGND8toixhgokAKIB77+tFEpSm6lkqP8ALf2PvQtY0pI59YG9jHrNRWXT1jr3vNTgPM9E4FnIltcMMs4n+Ju4hOkqIuR19Ykewpr0NswVECCASYAKTtPIxVS8JZu8hTiWSA4W16Aq9wkEfUjah6sDj8UkLe1nVeFW+g2HpVb4dpkuJLkCeZ1lbI+PEs3Nc/Z/+ope06tSUqEwfW0TXfKsIF61KBSCIhUSDaB0mqfcwr7MgyEkjUnVZQ6KE3FH8kx2JPiPl0pQdRvstXYdu1NX/Cqc+org/SAFhC7eoxcWZ2hvEIDIK3UpVqCQDEiLxzpeyF511alrbAJVqCpOodkz2oMhpbKi86pSQoyn+ZW2w9+depedxLgKSUiZFza/zQOftXaxXSsE6l++o6BhCIVKbzc/eKTJSR8o9T+NQDiXHVayClsK1IQYKjYiTH3ZNo71JOXDx/4n8aQCQb8gCU9J/SijmGZwiFYnGr0gmUo5rj5QBSN2vNjFKv3hEoC4J79ovcegsZTC4DmIcSAOcJufy3qsFY4DwVfeaIMAdDNM/GPEQzF3WpYbQgQhtX3R7czS81gWlmA5Bvv+lBXCjmVqUKpz3HfOGIfBRpS24kOJVIFj5h9Jj2qV8QcsDreHxIBkp8M+qTI/Wl9bn2jL0huVOYRQT/0q+U+gPl9qe8gR9qyxaF3W3cDuBPrSjBlTI8RUsUsGZG4Y4KaWkEgKBB7HzCFJV6G4NKPGPAisLitCAS04JbO8dQff86s3gjP0KbDahpWOZ+93NGs+dbQ14rgBDfmEib9ql1aq1LGyck+IV7nru+YcSn2/hi+hKVkoAA1lJUAoDeY7b0m8U5x9ofJTJbQAhvuBur/qN/pViqzha8ShxwqjxEzcRGq4joAetJOK4PxH2hxptlwobWpOrSYgExE72517L4ZWEvzaeccffuJ6jUNakAq8xCYMire4MysHBspHMKcX1J1EfkAKT8Hww8owlooEwVr8sdd7n2p/0/Y2ktIXZI9VKJuSel7xVH4zZXhQrZPmL6fPPEh4hSG1EQD1vAHYdfWsqPiczXbzT6gH8xWV5zMcwZ6wPMR3qT4YFcMO2dduZoljcIpOkcyJjpRc8wxm2DUBCjJKbx1i9Ss0zg4VheIek6rNtlRTrUSNovAHOoyUaEFSrEiAOZnnUfP8t+34coX/AJrCCtlXoPMg9QR+Qr5QCwB6zzAPzzBr3xJSUKLeGIUBPmXKZkAW3i/4UtozheIDhfOtY80zAjkkAWgflQZZ3CjF7n0m3415gXCFWG4ge4r7W0qljKvUr6RF9INjmE23BChF48xPX9xUfD4BRFrTa5r3CJUqyRBMb39KZMA/oOlLQeSnyyRadyfXl6UgAcxyx1qHHcI5FlLOHCFqJUtQkXII39gKL4vJHcQCXHylMwEt7Ef6oue5oTis2ShAUtHmMmBPlSOQNLeacZvSShWkXIHP6jf3qolldY2yC9dtzbzD+YfDjCqmFuJcgQZmD12rzMUBh1GH1HwsOmD/AKikSZ7lUye9LDuZPodbWCso1IUojncEg+1FsViS666pV5WbHe6jXG1AUZxiLvQxwGOROmIQjGrGiUq2gzy5z17nemHIcGlB8JtMnfUTuqB7Tf8AGg+BbS3KknWRvG8d6feD8IFS5EKWPoNpHQ2FS31Fmpfb0IV61pWbYLAow8lUOYgyQkx5bCx7X2qquO0Yp10uOhSoJHYX2T2qwfiGvw3Gg24WlISVEgSSSoAT66TSxiuJlqRDiEPJ5xZRnvcchW/krwBN6UPnf3K3bw67+U1tgUnVIsRPKnBw4Z0+VK2iBcWI+szeoWYZI2kAqxCEahYKt2t1ra3bjt8yoevm4nPg7GaMSUufJiAW1+/yq9j+dNPCWNOCxi23SLqKSOl/2vSNhwyk/PrI5JBN+V9vxplZQnMUFaJTimxdEwp1AFlJj74FiOcUU0vyzKdvRMm60I2ChyYy47MkYDGlLqf4L8KadSLo6g9v3NTeL8w14doIWFoWoyQZB0pmPrf2qv8AO86ceQjDuDWkbAi6SO/I9vxrjkTDza0NyVIU4m38t4n6GgJ8LT1Uv9v2MQfUlhtbuWBl+TowzKFL8zpTKZ+4Dtb+Yjnyobi8ctZ3JJozxI8fFUnoSKEsop2xtxLGGqQBRJGDDiFAqmIJg3BIFqEYpRWqTN+vOjKcRojlMyIm1DsTBNtht70HdkQgHMgPoKovFZXWR6VlYzNxiwOYIOHZxDTaQHUBRVJVpUfmSCehteoWY4hRIMzJvVe8HcbLwh8NwFzDLPnRPyz95HQ/nVhs5vgVHU3jGkj+V2xT9abs01lDYPI8TCsD1Jf2XyBRMEjnP9+9SMnT86idIQ2sqVy+Uj9aHZnxtgW0hKlrxZ6tAQi3IqsfSlDP/iH4zZYwzZZaV85UZUvsYsBWqtNdccBTj3mC3ECOIStvfzAyT17e9c/tRGnYgACRyPepOVDxHC0AJUkkdSUiY+k1wVlqmirxEqSBf3F7jmD1r7XVlL2Df1lbS3L6a8w1kiQEuunZtE+5sn8TWmA4gWpxtsJASm5F7xua1wr2vBvfcKnEi3+lJUaCYB1SFyggqIIvv33PSltOveYHUt88Ysz4mbUvSRCdpTIP0/SouW5GklbiylxoJnoT8uw632oTicCpUqkEm+/9fSiWOxPgYRA56jsLyAef5j0r5v1cTII24UycrCYh5RCNLaIIP3iRP3jflHStGsufZcLbiZWbpNoUOx2rXLc0Km7K3UBcxyuTPWtTjfFeDSzAGwECOkUu7ZyCIcUKR3DOWeICpKEKW6TZKf75VbHBmVOsMw9pBJmE3iYtPb9aR8jxOHw60rDy1L0kEqExPIc+lMD/ABKrwv4am5JJuoDcz+FEpTHMmX1uTtEWPjClX2lhSZIWkoIHUEKH5mo/2VLTcEBCtMyQOk2/KmA48OpPnSXAd9OqLXCCfpPak3iDOEBU3WtNvMbAgzsBWmRMbmjVG84RR1BrrSU3Juq4/pUfiVoKwpUd0LSR6GQR+VRcwzLxRrN1AiT0mwFH8LkTmJwT7baCtYSnSBuTqBG/alV/LsR/rHrV/KO4xCw2MPWI/GuiMxUleoKKVAylSbaT2piw/wAIswXBUlpgf/scAPuEyaLMfBk2149gHoEqV+or2f4/Tsm1mz/M81yDxIWE49wzwH25hSnQI8dmApXdaT5Se9MPDuJwGJfQ20++VG4lmIi8kzAFt6FvfA17/wCnFsOn+UgpJ9N6aeBuDF5e0oPJAedUSSCDCEbAEcjvULU+gATQxBPibG1j8wnXPHpxCydpkdx1FDDiPwqZmLkq1EavW1RFNoUDonVEwfxg0qo9zG8gASNiXyTW+GaKyBPeuYjtNEStCG5RMncnp2rmMTpMEYgpCj+1ZULHPebesrmBO5lbJMEVOSNVzaNjzqFh0lSqPHL5APy2r3lK7u5P3ATVtMpEWVPOojqVa7RG5NS20FIMTPU1BxytJHmm2wNHYDbOdyXlOLW26l4C6FA+2x/CRTnxBlodIcBSpCkakE31J1Ei9V+ziuXWmjhDi5DQOHxF2iRC9yjt6X/OoHxTTG0CxOYzp3wcGeowpRh3BzJHU3sPry9qB4djSspVJvYz+P0tVjqyVC8PqQoOII1ApMnyn9oNIOHcSg+ZMFTqgDz329L15lCyFhKH+byZ3wGXpSvQ4CW1mJNoI71K4l4fdbQBdxuZB3IgEQf3pqweZsvpLa06imZ5AxMHsdq0wmLWhZaWSpEEok7gctr8vpTK4ddwPMVDtW/MQkocbS2pNhJM235j6V1zHGatK02MDc3HpTLicGwVBBIE3ExN6jvcNfwwgGQCSJAFp5kUobBnkR8WDuLqcVeSo94NEmcxCgAVKTaLXNTk8MHTAQSeqY/WuGFyN0KgpIAtJ/pQmZCMxkXKQeZ1/wAW8CEpnzblW/8AxQnF6FrKvEsTsBR5/I03JTyiSo/3NDEZaBBQlXlPPnWK3XsQaOuc+Z0w+UpbbJhRnbV/fKn/AC3EjC4AuFYaW8oaJ30gbikx3OwiVKEpH3Bz/aTuaXsxz5eKfC3SNwAnZKEjYADtXakewlmg7RvXaT/WPY4mQsKBedgbrAEK7CedRi4y6kpRiVhYNp67wbUhPv6yQkEBM+UfKO4FT+F8a4h+BB1Dc8osPTpNPImPEWegBdwkvMc2xeDdhRCkk2WN/ry3FWlk+ZOP4LDqcVqU42rzdDJEH2tSfxJiApoNT5lJPlEbxsPpeKZ+FlRg0MLUlKx/lyR5p3TPfcfSt2KP1DxET1Bjq1wR/YqI3qUoATqG3KKMu6yvQtO25ULj6b0Ax+IWARGkekf1rIweRD7uMQ+8EzCigEC6iib9ZFeMZSXQrQfEtaLbevKhTOYpw+Ccfea8VKSlKRMSZ69gaVc0+Lrym/CwzScKnqm6j7mvlrsuJFIzBkhBljiMGLwJJ+W/pXlQ8i47wrrU4tS2nU2JQJDn+rsetZWfw+oHBrMIHT3ipg8/wmohWFbQOSgp0Ed/8ymsYZhxpK0oKUnZSXdX/isT/wCVVupgTFPWDYAykQBJm/MGZJFP+u1fzKxgvSY8NITrJShSxDjaTClCxRItqSbgHqJFLeOKdVqb3cnS242EkgYhhQWOX+Xr97ifekRxdV9LrrLcrZzAugUZEkYZW9YtyVSK4NrMUycIcKpxeORh1rKUm5IFyN4F7etNvcK6956EwAWwBPOHMycaeQtoLOn5kJBOoGxsO1NvEXBDqlpW0lWidQBSbAwY9RVk/wCGs5cyUYZpKQkXUbqV3Urc0ObW48NSnCOwA/WvJa3UetYGUYj1TkLmIWT4HEfaSCkaZiSL7D8qYcRw24opWSISbXo4uNN5MHrE+sClPiLi1wJWhICYG89D+1Lp8nP2myTYQIu8UqAUo7lq57SCPzg0HwnFbyFRrUE7EKuL3517jcYssvuz54TJ6+cClvEZy44IWQbg7AXAjl2pqmjcuTOW6r0zsj5hePcQIGhpd7QCNxEWqVjON3UHSpluYIso/tuL0s4FP8JLpvyj/aJFa4tzWQuwkEx/Wl2Rd2MRlUV/Ed8JjXX9BCWU6ikXUTBjpA3O/tQbM81xF0L0taZBCU3sTuT3rnwnnC0rSgAQJN/rtVpDLGMQkLW0ApYuQYmYF+tLYw+0CfJatByy5HiUp4alcpEb/vW7eQkrAuJ2H51b2IyLDskpDcgiD5jyvU/L8uZmfCTO4Judu9FR3JwOJm7VA8gSnMHwPinFQlFpgqvA96dMtyZrL2SSQ7iFD5Y/AelN2aqK1huSkK2i0ewpPzTMDhkL0jUUqIkk3jmaObCvcFva1ZESwAS49GtZ+kjl3BFCeKc4W4lKQUgRyt63A7TQTNM4W6rUbdh/frUZrEqcgE7C3aJEfjWstiaWsDmNfDvHTbDKUYpC3UhRAWFedANwBe43tyqU7xTlRVqU/iVj+Tw7+mqY96Q81A8KQI8w/W9A1GmqNJXchY5zmJ6uw1vge0cOM/iAcYEstN+Bhm/lRN1d1UoKVWor01XprWlNqSc7lzzNguK8rSaytetM4n//2Q=="/>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216024" y="188640"/>
            <a:ext cx="9180512" cy="923330"/>
          </a:xfrm>
          <a:prstGeom prst="rect">
            <a:avLst/>
          </a:prstGeom>
          <a:solidFill>
            <a:schemeClr val="bg1"/>
          </a:solidFill>
        </p:spPr>
        <p:txBody>
          <a:bodyPr wrap="square" rtlCol="0">
            <a:spAutoFit/>
          </a:bodyPr>
          <a:lstStyle/>
          <a:p>
            <a:r>
              <a:rPr lang="en-GB" sz="5400" b="1" dirty="0" smtClean="0">
                <a:solidFill>
                  <a:srgbClr val="FFFF99"/>
                </a:solidFill>
              </a:rPr>
              <a:t>Self-management skills</a:t>
            </a:r>
            <a:r>
              <a:rPr lang="en-GB" sz="5400" b="1" dirty="0" smtClean="0">
                <a:solidFill>
                  <a:schemeClr val="bg1"/>
                </a:solidFill>
              </a:rPr>
              <a:t>…</a:t>
            </a:r>
          </a:p>
        </p:txBody>
      </p:sp>
      <p:pic>
        <p:nvPicPr>
          <p:cNvPr id="22534" name="Picture 6" descr="C:\Users\Stella\AppData\Local\Microsoft\Windows\Temporary Internet Files\Content.IE5\PO2WAS07\resilience_stockxpertcom_id21447961_jpg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33494"/>
            <a:ext cx="6984776" cy="465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843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7504" y="260648"/>
            <a:ext cx="8928992" cy="707886"/>
          </a:xfrm>
          <a:prstGeom prst="rect">
            <a:avLst/>
          </a:prstGeom>
          <a:noFill/>
        </p:spPr>
        <p:txBody>
          <a:bodyPr wrap="square" rtlCol="0">
            <a:spAutoFit/>
          </a:bodyPr>
          <a:lstStyle/>
          <a:p>
            <a:r>
              <a:rPr lang="en-GB" sz="4000" b="1" dirty="0" smtClean="0">
                <a:solidFill>
                  <a:srgbClr val="FFFF99"/>
                </a:solidFill>
              </a:rPr>
              <a:t>Greater and broader skills demands </a:t>
            </a:r>
            <a:endParaRPr lang="en-GB" sz="4000" b="1" dirty="0">
              <a:solidFill>
                <a:srgbClr val="FFFF99"/>
              </a:solidFill>
            </a:endParaRPr>
          </a:p>
        </p:txBody>
      </p:sp>
      <p:sp>
        <p:nvSpPr>
          <p:cNvPr id="14" name="Rectangle 13"/>
          <p:cNvSpPr/>
          <p:nvPr/>
        </p:nvSpPr>
        <p:spPr>
          <a:xfrm>
            <a:off x="1835696" y="1556792"/>
            <a:ext cx="952360" cy="936104"/>
          </a:xfrm>
          <a:prstGeom prst="rect">
            <a:avLst/>
          </a:prstGeom>
          <a:solidFill>
            <a:srgbClr val="7030A0"/>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T</a:t>
            </a:r>
            <a:endParaRPr lang="en-GB" sz="4800" b="1" dirty="0"/>
          </a:p>
        </p:txBody>
      </p:sp>
      <p:sp>
        <p:nvSpPr>
          <p:cNvPr id="15" name="Rectangle 14"/>
          <p:cNvSpPr/>
          <p:nvPr/>
        </p:nvSpPr>
        <p:spPr>
          <a:xfrm>
            <a:off x="539552" y="1298666"/>
            <a:ext cx="1138719" cy="1194230"/>
          </a:xfrm>
          <a:prstGeom prst="rect">
            <a:avLst/>
          </a:prstGeom>
          <a:solidFill>
            <a:schemeClr val="accent1">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A</a:t>
            </a:r>
            <a:endParaRPr lang="en-GB" sz="4800" b="1" dirty="0"/>
          </a:p>
        </p:txBody>
      </p:sp>
      <p:sp>
        <p:nvSpPr>
          <p:cNvPr id="16" name="Rectangle 15"/>
          <p:cNvSpPr/>
          <p:nvPr/>
        </p:nvSpPr>
        <p:spPr>
          <a:xfrm>
            <a:off x="539552" y="2852936"/>
            <a:ext cx="1472671" cy="1284218"/>
          </a:xfrm>
          <a:prstGeom prst="rect">
            <a:avLst/>
          </a:prstGeom>
          <a:solidFill>
            <a:schemeClr val="accent1">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A</a:t>
            </a:r>
            <a:endParaRPr lang="en-GB" sz="4800" b="1" dirty="0"/>
          </a:p>
        </p:txBody>
      </p:sp>
      <p:sp>
        <p:nvSpPr>
          <p:cNvPr id="17" name="Rectangle 16"/>
          <p:cNvSpPr/>
          <p:nvPr/>
        </p:nvSpPr>
        <p:spPr>
          <a:xfrm>
            <a:off x="2123728" y="2852937"/>
            <a:ext cx="1008112" cy="1284218"/>
          </a:xfrm>
          <a:prstGeom prst="rec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P</a:t>
            </a:r>
          </a:p>
        </p:txBody>
      </p:sp>
      <p:sp>
        <p:nvSpPr>
          <p:cNvPr id="18" name="Rectangle 17"/>
          <p:cNvSpPr/>
          <p:nvPr/>
        </p:nvSpPr>
        <p:spPr>
          <a:xfrm>
            <a:off x="3275856" y="2852936"/>
            <a:ext cx="1368153" cy="1284219"/>
          </a:xfrm>
          <a:prstGeom prst="rect">
            <a:avLst/>
          </a:prstGeom>
          <a:solidFill>
            <a:srgbClr val="7030A0"/>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T</a:t>
            </a:r>
            <a:endParaRPr lang="en-GB" sz="4800" b="1" dirty="0"/>
          </a:p>
        </p:txBody>
      </p:sp>
      <p:sp>
        <p:nvSpPr>
          <p:cNvPr id="8" name="Rectangle 7"/>
          <p:cNvSpPr/>
          <p:nvPr/>
        </p:nvSpPr>
        <p:spPr>
          <a:xfrm>
            <a:off x="539552" y="4509120"/>
            <a:ext cx="1472671" cy="2016224"/>
          </a:xfrm>
          <a:prstGeom prst="rect">
            <a:avLst/>
          </a:prstGeom>
          <a:solidFill>
            <a:schemeClr val="accent1">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A</a:t>
            </a:r>
            <a:endParaRPr lang="en-GB" sz="4800" b="1" dirty="0"/>
          </a:p>
        </p:txBody>
      </p:sp>
      <p:sp>
        <p:nvSpPr>
          <p:cNvPr id="9" name="Rectangle 8"/>
          <p:cNvSpPr/>
          <p:nvPr/>
        </p:nvSpPr>
        <p:spPr>
          <a:xfrm>
            <a:off x="2123728" y="4491022"/>
            <a:ext cx="1472671" cy="2016224"/>
          </a:xfrm>
          <a:prstGeom prst="rect">
            <a:avLst/>
          </a:prstGeom>
          <a:solidFill>
            <a:srgbClr val="00C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P</a:t>
            </a:r>
            <a:endParaRPr lang="en-GB" sz="4800" b="1" dirty="0"/>
          </a:p>
        </p:txBody>
      </p:sp>
      <p:sp>
        <p:nvSpPr>
          <p:cNvPr id="10" name="Rectangle 9"/>
          <p:cNvSpPr/>
          <p:nvPr/>
        </p:nvSpPr>
        <p:spPr>
          <a:xfrm>
            <a:off x="3707904" y="4485275"/>
            <a:ext cx="1472671" cy="2016224"/>
          </a:xfrm>
          <a:prstGeom prst="rect">
            <a:avLst/>
          </a:prstGeom>
          <a:solidFill>
            <a:srgbClr val="7030A0"/>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T</a:t>
            </a:r>
            <a:endParaRPr lang="en-GB" sz="4800" b="1" dirty="0"/>
          </a:p>
        </p:txBody>
      </p:sp>
      <p:sp>
        <p:nvSpPr>
          <p:cNvPr id="11" name="Rectangle 10"/>
          <p:cNvSpPr/>
          <p:nvPr/>
        </p:nvSpPr>
        <p:spPr>
          <a:xfrm>
            <a:off x="5292080" y="4509120"/>
            <a:ext cx="1472671" cy="2016224"/>
          </a:xfrm>
          <a:prstGeom prst="rect">
            <a:avLst/>
          </a:prstGeom>
          <a:solidFill>
            <a:srgbClr val="CC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S</a:t>
            </a:r>
          </a:p>
        </p:txBody>
      </p:sp>
      <p:sp>
        <p:nvSpPr>
          <p:cNvPr id="2" name="TextBox 1"/>
          <p:cNvSpPr txBox="1"/>
          <p:nvPr/>
        </p:nvSpPr>
        <p:spPr>
          <a:xfrm>
            <a:off x="6867872" y="1556792"/>
            <a:ext cx="2096616" cy="523220"/>
          </a:xfrm>
          <a:prstGeom prst="rect">
            <a:avLst/>
          </a:prstGeom>
          <a:noFill/>
        </p:spPr>
        <p:txBody>
          <a:bodyPr wrap="square" rtlCol="0">
            <a:spAutoFit/>
          </a:bodyPr>
          <a:lstStyle/>
          <a:p>
            <a:r>
              <a:rPr lang="en-GB" sz="2800" b="1" dirty="0" smtClean="0">
                <a:solidFill>
                  <a:srgbClr val="FFFFCC"/>
                </a:solidFill>
              </a:rPr>
              <a:t>Traditional</a:t>
            </a:r>
            <a:endParaRPr lang="en-GB" sz="2800" b="1" dirty="0">
              <a:solidFill>
                <a:srgbClr val="FFFFCC"/>
              </a:solidFill>
            </a:endParaRPr>
          </a:p>
        </p:txBody>
      </p:sp>
      <p:sp>
        <p:nvSpPr>
          <p:cNvPr id="19" name="TextBox 18"/>
          <p:cNvSpPr txBox="1"/>
          <p:nvPr/>
        </p:nvSpPr>
        <p:spPr>
          <a:xfrm>
            <a:off x="6867872" y="5570076"/>
            <a:ext cx="1952600" cy="523220"/>
          </a:xfrm>
          <a:prstGeom prst="rect">
            <a:avLst/>
          </a:prstGeom>
          <a:noFill/>
        </p:spPr>
        <p:txBody>
          <a:bodyPr wrap="square" rtlCol="0">
            <a:spAutoFit/>
          </a:bodyPr>
          <a:lstStyle/>
          <a:p>
            <a:r>
              <a:rPr lang="en-GB" sz="2800" b="1" dirty="0" smtClean="0">
                <a:solidFill>
                  <a:srgbClr val="FFFFCC"/>
                </a:solidFill>
              </a:rPr>
              <a:t>Trajectory</a:t>
            </a:r>
            <a:endParaRPr lang="en-GB" sz="2800" b="1" dirty="0">
              <a:solidFill>
                <a:srgbClr val="FFFFCC"/>
              </a:solidFill>
            </a:endParaRPr>
          </a:p>
        </p:txBody>
      </p:sp>
      <p:sp>
        <p:nvSpPr>
          <p:cNvPr id="3" name="Pentagon 2"/>
          <p:cNvSpPr/>
          <p:nvPr/>
        </p:nvSpPr>
        <p:spPr>
          <a:xfrm rot="5400000">
            <a:off x="6371266" y="3624926"/>
            <a:ext cx="3346048" cy="256220"/>
          </a:xfrm>
          <a:prstGeom prst="homePlate">
            <a:avLst>
              <a:gd name="adj" fmla="val 61819"/>
            </a:avLst>
          </a:prstGeom>
          <a:solidFill>
            <a:srgbClr val="99CC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039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935"/>
            <a:ext cx="8640960" cy="1139825"/>
          </a:xfrm>
        </p:spPr>
        <p:txBody>
          <a:bodyPr/>
          <a:lstStyle/>
          <a:p>
            <a:pPr algn="l"/>
            <a:r>
              <a:rPr lang="en-GB" b="1" dirty="0" smtClean="0">
                <a:solidFill>
                  <a:srgbClr val="FFFF99"/>
                </a:solidFill>
                <a:effectLst/>
              </a:rPr>
              <a:t>View from the past </a:t>
            </a:r>
            <a:endParaRPr lang="en-GB" sz="2800" b="1" dirty="0">
              <a:solidFill>
                <a:srgbClr val="FFFF99"/>
              </a:solidFill>
              <a:effectLst/>
            </a:endParaRPr>
          </a:p>
        </p:txBody>
      </p:sp>
      <p:sp>
        <p:nvSpPr>
          <p:cNvPr id="3" name="Content Placeholder 2"/>
          <p:cNvSpPr>
            <a:spLocks noGrp="1"/>
          </p:cNvSpPr>
          <p:nvPr>
            <p:ph sz="half" idx="1"/>
          </p:nvPr>
        </p:nvSpPr>
        <p:spPr>
          <a:xfrm>
            <a:off x="179512" y="1196752"/>
            <a:ext cx="4752528" cy="4752528"/>
          </a:xfrm>
        </p:spPr>
        <p:txBody>
          <a:bodyPr/>
          <a:lstStyle/>
          <a:p>
            <a:pPr lvl="0">
              <a:spcAft>
                <a:spcPts val="600"/>
              </a:spcAft>
            </a:pPr>
            <a:r>
              <a:rPr lang="en-GB" dirty="0" smtClean="0"/>
              <a:t>“</a:t>
            </a:r>
            <a:r>
              <a:rPr lang="en-GB" sz="3000" dirty="0" smtClean="0"/>
              <a:t>Books will be gone”</a:t>
            </a:r>
          </a:p>
          <a:p>
            <a:pPr lvl="0">
              <a:spcAft>
                <a:spcPts val="600"/>
              </a:spcAft>
            </a:pPr>
            <a:r>
              <a:rPr lang="en-GB" sz="3000" dirty="0" smtClean="0"/>
              <a:t>“Students all alone with their computers…”</a:t>
            </a:r>
          </a:p>
          <a:p>
            <a:pPr lvl="0">
              <a:spcAft>
                <a:spcPts val="600"/>
              </a:spcAft>
            </a:pPr>
            <a:r>
              <a:rPr lang="en-GB" sz="3000" dirty="0" smtClean="0"/>
              <a:t>“Losing the power of speech…their social skills all gone”</a:t>
            </a:r>
            <a:endParaRPr lang="en-GB" sz="3000" dirty="0"/>
          </a:p>
          <a:p>
            <a:pPr lvl="0">
              <a:spcAft>
                <a:spcPts val="600"/>
              </a:spcAft>
            </a:pPr>
            <a:r>
              <a:rPr lang="en-GB" sz="3000" dirty="0" smtClean="0"/>
              <a:t>“Campuses all gone” </a:t>
            </a:r>
          </a:p>
          <a:p>
            <a:pPr lvl="0">
              <a:spcAft>
                <a:spcPts val="600"/>
              </a:spcAft>
            </a:pPr>
            <a:r>
              <a:rPr lang="en-GB" sz="3000" dirty="0" smtClean="0"/>
              <a:t>“Lecturers replaced by computers”</a:t>
            </a:r>
            <a:endParaRPr lang="en-GB" sz="3000" dirty="0"/>
          </a:p>
        </p:txBody>
      </p:sp>
      <p:pic>
        <p:nvPicPr>
          <p:cNvPr id="9234" name="Picture 18" descr="C:\Users\Stella\AppData\Local\Microsoft\Windows\Temporary Internet Files\Content.IE5\PO2WAS07\computerboo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88840"/>
            <a:ext cx="3960440" cy="351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50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086852"/>
            <a:ext cx="1296144" cy="1210488"/>
          </a:xfrm>
          <a:prstGeom prst="rect">
            <a:avLst/>
          </a:prstGeom>
          <a:solidFill>
            <a:schemeClr val="accent5">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effectLst>
                  <a:outerShdw blurRad="38100" dist="38100" dir="2700000" algn="tl">
                    <a:srgbClr val="000000">
                      <a:alpha val="43137"/>
                    </a:srgbClr>
                  </a:outerShdw>
                </a:effectLst>
              </a:rPr>
              <a:t>A</a:t>
            </a:r>
            <a:r>
              <a:rPr lang="en-GB" dirty="0" smtClean="0"/>
              <a:t> </a:t>
            </a:r>
            <a:endParaRPr lang="en-GB" dirty="0"/>
          </a:p>
        </p:txBody>
      </p:sp>
      <p:sp>
        <p:nvSpPr>
          <p:cNvPr id="6" name="TextBox 5"/>
          <p:cNvSpPr txBox="1"/>
          <p:nvPr/>
        </p:nvSpPr>
        <p:spPr>
          <a:xfrm>
            <a:off x="1907704" y="1076543"/>
            <a:ext cx="6984776" cy="1231106"/>
          </a:xfrm>
          <a:prstGeom prst="rect">
            <a:avLst/>
          </a:prstGeom>
          <a:solidFill>
            <a:schemeClr val="accent5">
              <a:lumMod val="50000"/>
            </a:schemeClr>
          </a:solidFill>
          <a:ln>
            <a:solidFill>
              <a:schemeClr val="tx1">
                <a:lumMod val="95000"/>
                <a:lumOff val="5000"/>
              </a:schemeClr>
            </a:solidFill>
          </a:ln>
        </p:spPr>
        <p:txBody>
          <a:bodyPr wrap="square" rtlCol="0">
            <a:spAutoFit/>
          </a:bodyPr>
          <a:lstStyle/>
          <a:p>
            <a:r>
              <a:rPr lang="en-GB" sz="2600" b="1" dirty="0" smtClean="0"/>
              <a:t>Academic</a:t>
            </a:r>
            <a:r>
              <a:rPr lang="en-GB" sz="2600" b="1" dirty="0"/>
              <a:t> </a:t>
            </a:r>
            <a:r>
              <a:rPr lang="en-GB" sz="2600" b="1" dirty="0" smtClean="0"/>
              <a:t>skills: e.g. </a:t>
            </a:r>
            <a:r>
              <a:rPr lang="en-GB" sz="2400" b="1" dirty="0" smtClean="0"/>
              <a:t>critical analysis; making sense; decision-making; synthesis; problem-solving; memory; reflection; integrity</a:t>
            </a:r>
          </a:p>
        </p:txBody>
      </p:sp>
      <p:sp>
        <p:nvSpPr>
          <p:cNvPr id="15" name="Rectangle 14"/>
          <p:cNvSpPr/>
          <p:nvPr/>
        </p:nvSpPr>
        <p:spPr>
          <a:xfrm>
            <a:off x="484362" y="2465313"/>
            <a:ext cx="1296144" cy="121048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effectLst>
                  <a:outerShdw blurRad="38100" dist="38100" dir="2700000" algn="tl">
                    <a:srgbClr val="000000">
                      <a:alpha val="43137"/>
                    </a:srgbClr>
                  </a:outerShdw>
                </a:effectLst>
              </a:rPr>
              <a:t>P</a:t>
            </a:r>
            <a:r>
              <a:rPr lang="en-GB" dirty="0" smtClean="0">
                <a:solidFill>
                  <a:schemeClr val="tx1"/>
                </a:solidFill>
              </a:rPr>
              <a:t> </a:t>
            </a:r>
            <a:endParaRPr lang="en-GB" dirty="0">
              <a:solidFill>
                <a:schemeClr val="tx1"/>
              </a:solidFill>
            </a:endParaRPr>
          </a:p>
        </p:txBody>
      </p:sp>
      <p:sp>
        <p:nvSpPr>
          <p:cNvPr id="16" name="Rectangle 15"/>
          <p:cNvSpPr/>
          <p:nvPr/>
        </p:nvSpPr>
        <p:spPr>
          <a:xfrm>
            <a:off x="467544" y="3802688"/>
            <a:ext cx="1296144" cy="1210488"/>
          </a:xfrm>
          <a:prstGeom prst="rect">
            <a:avLst/>
          </a:prstGeom>
          <a:solidFill>
            <a:srgbClr val="7030A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effectLst>
                  <a:outerShdw blurRad="38100" dist="38100" dir="2700000" algn="tl">
                    <a:srgbClr val="000000">
                      <a:alpha val="43137"/>
                    </a:srgbClr>
                  </a:outerShdw>
                </a:effectLst>
              </a:rPr>
              <a:t>T</a:t>
            </a:r>
            <a:r>
              <a:rPr lang="en-GB" dirty="0" smtClean="0"/>
              <a:t> </a:t>
            </a:r>
            <a:endParaRPr lang="en-GB" dirty="0"/>
          </a:p>
        </p:txBody>
      </p:sp>
      <p:sp>
        <p:nvSpPr>
          <p:cNvPr id="20" name="Rectangle 19"/>
          <p:cNvSpPr/>
          <p:nvPr/>
        </p:nvSpPr>
        <p:spPr>
          <a:xfrm>
            <a:off x="467544" y="5170840"/>
            <a:ext cx="1296144" cy="1210488"/>
          </a:xfrm>
          <a:prstGeom prst="rect">
            <a:avLst/>
          </a:prstGeom>
          <a:solidFill>
            <a:srgbClr val="CC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effectLst>
                  <a:outerShdw blurRad="38100" dist="38100" dir="2700000" algn="tl">
                    <a:srgbClr val="000000">
                      <a:alpha val="43137"/>
                    </a:srgbClr>
                  </a:outerShdw>
                </a:effectLst>
              </a:rPr>
              <a:t>S</a:t>
            </a:r>
            <a:r>
              <a:rPr lang="en-GB" dirty="0" smtClean="0"/>
              <a:t> </a:t>
            </a:r>
            <a:endParaRPr lang="en-GB" dirty="0"/>
          </a:p>
        </p:txBody>
      </p:sp>
      <p:sp>
        <p:nvSpPr>
          <p:cNvPr id="23" name="TextBox 22"/>
          <p:cNvSpPr txBox="1"/>
          <p:nvPr/>
        </p:nvSpPr>
        <p:spPr>
          <a:xfrm>
            <a:off x="1933178" y="2410102"/>
            <a:ext cx="6959302" cy="1231106"/>
          </a:xfrm>
          <a:prstGeom prst="rect">
            <a:avLst/>
          </a:prstGeom>
          <a:solidFill>
            <a:srgbClr val="00B050"/>
          </a:solidFill>
          <a:ln>
            <a:solidFill>
              <a:schemeClr val="tx1"/>
            </a:solidFill>
          </a:ln>
        </p:spPr>
        <p:txBody>
          <a:bodyPr wrap="square" rtlCol="0">
            <a:spAutoFit/>
          </a:bodyPr>
          <a:lstStyle/>
          <a:p>
            <a:r>
              <a:rPr lang="en-GB" sz="2600" b="1" dirty="0" smtClean="0">
                <a:effectLst>
                  <a:outerShdw blurRad="38100" dist="38100" dir="2700000" algn="tl">
                    <a:srgbClr val="000000">
                      <a:alpha val="43137"/>
                    </a:srgbClr>
                  </a:outerShdw>
                </a:effectLst>
              </a:rPr>
              <a:t>People Skills: e.g. with </a:t>
            </a:r>
            <a:r>
              <a:rPr lang="en-GB" sz="2400" b="1" dirty="0" smtClean="0">
                <a:effectLst>
                  <a:outerShdw blurRad="38100" dist="38100" dir="2700000" algn="tl">
                    <a:srgbClr val="000000">
                      <a:alpha val="43137"/>
                    </a:srgbClr>
                  </a:outerShdw>
                </a:effectLst>
              </a:rPr>
              <a:t>tutors &amp; staff; briefs for employers</a:t>
            </a:r>
            <a:r>
              <a:rPr lang="en-GB" sz="2400" b="1" dirty="0">
                <a:effectLst>
                  <a:outerShdw blurRad="38100" dist="38100" dir="2700000" algn="tl">
                    <a:srgbClr val="000000">
                      <a:alpha val="43137"/>
                    </a:srgbClr>
                  </a:outerShdw>
                </a:effectLst>
              </a:rPr>
              <a:t>; </a:t>
            </a:r>
            <a:r>
              <a:rPr lang="en-GB" sz="2400" b="1" dirty="0" smtClean="0">
                <a:effectLst>
                  <a:outerShdw blurRad="38100" dist="38100" dir="2700000" algn="tl">
                    <a:srgbClr val="000000">
                      <a:alpha val="43137"/>
                    </a:srgbClr>
                  </a:outerShdw>
                </a:effectLst>
              </a:rPr>
              <a:t>participants in projects; in face-to- face and online sessions; peer activity </a:t>
            </a:r>
            <a:endParaRPr lang="en-GB" sz="2400" b="1" dirty="0">
              <a:effectLst>
                <a:outerShdw blurRad="38100" dist="38100" dir="2700000" algn="tl">
                  <a:srgbClr val="000000">
                    <a:alpha val="43137"/>
                  </a:srgbClr>
                </a:outerShdw>
              </a:effectLst>
            </a:endParaRPr>
          </a:p>
        </p:txBody>
      </p:sp>
      <p:sp>
        <p:nvSpPr>
          <p:cNvPr id="24" name="TextBox 23"/>
          <p:cNvSpPr txBox="1"/>
          <p:nvPr/>
        </p:nvSpPr>
        <p:spPr>
          <a:xfrm>
            <a:off x="1907704" y="3812847"/>
            <a:ext cx="6984776" cy="1231106"/>
          </a:xfrm>
          <a:prstGeom prst="rect">
            <a:avLst/>
          </a:prstGeom>
          <a:solidFill>
            <a:srgbClr val="7030A0"/>
          </a:solidFill>
          <a:ln>
            <a:solidFill>
              <a:schemeClr val="tx1">
                <a:lumMod val="95000"/>
                <a:lumOff val="5000"/>
              </a:schemeClr>
            </a:solidFill>
          </a:ln>
        </p:spPr>
        <p:txBody>
          <a:bodyPr wrap="square" rtlCol="0">
            <a:spAutoFit/>
          </a:bodyPr>
          <a:lstStyle/>
          <a:p>
            <a:r>
              <a:rPr lang="en-GB" sz="2600" b="1" dirty="0" smtClean="0">
                <a:effectLst>
                  <a:outerShdw blurRad="38100" dist="38100" dir="2700000" algn="tl">
                    <a:srgbClr val="000000">
                      <a:alpha val="43137"/>
                    </a:srgbClr>
                  </a:outerShdw>
                </a:effectLst>
              </a:rPr>
              <a:t>Task Management: e.g. </a:t>
            </a:r>
            <a:r>
              <a:rPr lang="en-GB" sz="2400" b="1" dirty="0" smtClean="0">
                <a:effectLst>
                  <a:outerShdw blurRad="38100" dist="38100" dir="2700000" algn="tl">
                    <a:srgbClr val="000000">
                      <a:alpha val="43137"/>
                    </a:srgbClr>
                  </a:outerShdw>
                </a:effectLst>
              </a:rPr>
              <a:t>complete start to finish; organise; prepare; plan; </a:t>
            </a:r>
            <a:r>
              <a:rPr lang="en-GB" sz="2400" b="1" dirty="0">
                <a:effectLst>
                  <a:outerShdw blurRad="38100" dist="38100" dir="2700000" algn="tl">
                    <a:srgbClr val="000000">
                      <a:alpha val="43137"/>
                    </a:srgbClr>
                  </a:outerShdw>
                </a:effectLst>
              </a:rPr>
              <a:t>be </a:t>
            </a:r>
            <a:r>
              <a:rPr lang="en-GB" sz="2400" b="1" dirty="0" smtClean="0">
                <a:effectLst>
                  <a:outerShdw blurRad="38100" dist="38100" dir="2700000" algn="tl">
                    <a:srgbClr val="000000">
                      <a:alpha val="43137"/>
                    </a:srgbClr>
                  </a:outerShdw>
                </a:effectLst>
              </a:rPr>
              <a:t>systematic for assignments, exams, projects, client briefs</a:t>
            </a:r>
            <a:endParaRPr lang="en-GB" sz="2400" b="1" dirty="0">
              <a:effectLst>
                <a:outerShdw blurRad="38100" dist="38100" dir="2700000" algn="tl">
                  <a:srgbClr val="000000">
                    <a:alpha val="43137"/>
                  </a:srgbClr>
                </a:outerShdw>
              </a:effectLst>
            </a:endParaRPr>
          </a:p>
        </p:txBody>
      </p:sp>
      <p:sp>
        <p:nvSpPr>
          <p:cNvPr id="25" name="TextBox 24"/>
          <p:cNvSpPr txBox="1"/>
          <p:nvPr/>
        </p:nvSpPr>
        <p:spPr>
          <a:xfrm>
            <a:off x="1907704" y="5180999"/>
            <a:ext cx="6984776" cy="1231106"/>
          </a:xfrm>
          <a:prstGeom prst="rect">
            <a:avLst/>
          </a:prstGeom>
          <a:solidFill>
            <a:srgbClr val="CC0000"/>
          </a:solidFill>
          <a:ln>
            <a:solidFill>
              <a:schemeClr val="tx1">
                <a:lumMod val="95000"/>
                <a:lumOff val="5000"/>
              </a:schemeClr>
            </a:solidFill>
          </a:ln>
        </p:spPr>
        <p:txBody>
          <a:bodyPr wrap="square" rtlCol="0">
            <a:spAutoFit/>
          </a:bodyPr>
          <a:lstStyle/>
          <a:p>
            <a:r>
              <a:rPr lang="en-GB" sz="2600" b="1" dirty="0" smtClean="0">
                <a:effectLst>
                  <a:outerShdw blurRad="38100" dist="38100" dir="2700000" algn="tl">
                    <a:srgbClr val="000000">
                      <a:alpha val="43137"/>
                    </a:srgbClr>
                  </a:outerShdw>
                </a:effectLst>
              </a:rPr>
              <a:t>Self-Management Skills: </a:t>
            </a:r>
            <a:r>
              <a:rPr lang="en-GB" sz="2600" b="1" dirty="0" err="1" smtClean="0">
                <a:effectLst>
                  <a:outerShdw blurRad="38100" dist="38100" dir="2700000" algn="tl">
                    <a:srgbClr val="000000">
                      <a:alpha val="43137"/>
                    </a:srgbClr>
                  </a:outerShdw>
                </a:effectLst>
              </a:rPr>
              <a:t>e.g.</a:t>
            </a:r>
            <a:r>
              <a:rPr lang="en-GB" sz="2400" b="1" dirty="0" err="1" smtClean="0">
                <a:effectLst>
                  <a:outerShdw blurRad="38100" dist="38100" dir="2700000" algn="tl">
                    <a:srgbClr val="000000">
                      <a:alpha val="43137"/>
                    </a:srgbClr>
                  </a:outerShdw>
                </a:effectLst>
              </a:rPr>
              <a:t>managing</a:t>
            </a:r>
            <a:r>
              <a:rPr lang="en-GB" sz="2400" b="1" dirty="0" smtClean="0">
                <a:effectLst>
                  <a:outerShdw blurRad="38100" dist="38100" dir="2700000" algn="tl">
                    <a:srgbClr val="000000">
                      <a:alpha val="43137"/>
                    </a:srgbClr>
                  </a:outerShdw>
                </a:effectLst>
              </a:rPr>
              <a:t> time;</a:t>
            </a:r>
            <a:r>
              <a:rPr lang="en-GB" sz="2400" b="1" dirty="0" smtClean="0"/>
              <a:t> </a:t>
            </a:r>
            <a:r>
              <a:rPr lang="en-GB" sz="2400" b="1" dirty="0" smtClean="0">
                <a:effectLst>
                  <a:outerShdw blurRad="38100" dist="38100" dir="2700000" algn="tl">
                    <a:srgbClr val="000000">
                      <a:alpha val="43137"/>
                    </a:srgbClr>
                  </a:outerShdw>
                </a:effectLst>
              </a:rPr>
              <a:t>life skills; emotional intelligence; self-motivation; self-reliance</a:t>
            </a:r>
            <a:r>
              <a:rPr lang="en-GB" sz="2400" b="1" dirty="0">
                <a:effectLst>
                  <a:outerShdw blurRad="38100" dist="38100" dir="2700000" algn="tl">
                    <a:srgbClr val="000000">
                      <a:alpha val="43137"/>
                    </a:srgbClr>
                  </a:outerShdw>
                </a:effectLst>
              </a:rPr>
              <a:t> </a:t>
            </a:r>
            <a:r>
              <a:rPr lang="en-GB" sz="2400" b="1" dirty="0" smtClean="0">
                <a:effectLst>
                  <a:outerShdw blurRad="38100" dist="38100" dir="2700000" algn="tl">
                    <a:srgbClr val="000000">
                      <a:alpha val="43137"/>
                    </a:srgbClr>
                  </a:outerShdw>
                </a:effectLst>
              </a:rPr>
              <a:t>&amp; coping skills </a:t>
            </a:r>
          </a:p>
        </p:txBody>
      </p:sp>
      <p:sp>
        <p:nvSpPr>
          <p:cNvPr id="26" name="TextBox 25"/>
          <p:cNvSpPr txBox="1"/>
          <p:nvPr/>
        </p:nvSpPr>
        <p:spPr>
          <a:xfrm>
            <a:off x="467544" y="67271"/>
            <a:ext cx="8208912" cy="830997"/>
          </a:xfrm>
          <a:prstGeom prst="rect">
            <a:avLst/>
          </a:prstGeom>
          <a:solidFill>
            <a:schemeClr val="bg1"/>
          </a:solidFill>
          <a:ln w="57150">
            <a:noFill/>
          </a:ln>
        </p:spPr>
        <p:txBody>
          <a:bodyPr wrap="square" rtlCol="0">
            <a:spAutoFit/>
          </a:bodyPr>
          <a:lstStyle/>
          <a:p>
            <a:r>
              <a:rPr lang="en-GB" sz="4800" b="1" dirty="0" smtClean="0">
                <a:solidFill>
                  <a:srgbClr val="FFFF99"/>
                </a:solidFill>
              </a:rPr>
              <a:t>Academic People Task Self </a:t>
            </a:r>
          </a:p>
        </p:txBody>
      </p:sp>
      <p:sp>
        <p:nvSpPr>
          <p:cNvPr id="3" name="TextBox 2"/>
          <p:cNvSpPr txBox="1"/>
          <p:nvPr/>
        </p:nvSpPr>
        <p:spPr>
          <a:xfrm>
            <a:off x="1619672" y="6505599"/>
            <a:ext cx="6348213" cy="307777"/>
          </a:xfrm>
          <a:prstGeom prst="rect">
            <a:avLst/>
          </a:prstGeom>
          <a:noFill/>
        </p:spPr>
        <p:txBody>
          <a:bodyPr wrap="none" rtlCol="0">
            <a:spAutoFit/>
          </a:bodyPr>
          <a:lstStyle/>
          <a:p>
            <a:r>
              <a:rPr lang="en-GB" sz="1400" b="1" dirty="0" smtClean="0"/>
              <a:t>Stella Cottrell (2013)  Study Skills Handbook, (3</a:t>
            </a:r>
            <a:r>
              <a:rPr lang="en-GB" sz="1400" b="1" baseline="30000" dirty="0" smtClean="0"/>
              <a:t>rd</a:t>
            </a:r>
            <a:r>
              <a:rPr lang="en-GB" sz="1400" b="1" dirty="0" smtClean="0"/>
              <a:t> </a:t>
            </a:r>
            <a:r>
              <a:rPr lang="en-GB" sz="1400" b="1" dirty="0" err="1" smtClean="0"/>
              <a:t>edn</a:t>
            </a:r>
            <a:r>
              <a:rPr lang="en-GB" sz="1400" b="1" dirty="0" smtClean="0"/>
              <a:t>) Palgrave McMillan</a:t>
            </a:r>
            <a:endParaRPr lang="en-GB" sz="1400" b="1" dirty="0"/>
          </a:p>
        </p:txBody>
      </p:sp>
    </p:spTree>
    <p:extLst>
      <p:ext uri="{BB962C8B-B14F-4D97-AF65-F5344CB8AC3E}">
        <p14:creationId xmlns:p14="http://schemas.microsoft.com/office/powerpoint/2010/main" val="1309658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115616" y="404664"/>
            <a:ext cx="6912768" cy="5688632"/>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accent4">
                    <a:lumMod val="50000"/>
                  </a:schemeClr>
                </a:solidFill>
                <a:effectLst>
                  <a:outerShdw blurRad="38100" dist="38100" dir="2700000" algn="tl">
                    <a:srgbClr val="000000">
                      <a:alpha val="43137"/>
                    </a:srgbClr>
                  </a:outerShdw>
                </a:effectLst>
              </a:rPr>
              <a:t>4</a:t>
            </a:r>
            <a:r>
              <a:rPr lang="en-GB" sz="4400" b="1" dirty="0" smtClean="0">
                <a:solidFill>
                  <a:schemeClr val="accent4">
                    <a:lumMod val="50000"/>
                  </a:schemeClr>
                </a:solidFill>
                <a:effectLst>
                  <a:outerShdw blurRad="38100" dist="38100" dir="2700000" algn="tl">
                    <a:srgbClr val="000000">
                      <a:alpha val="43137"/>
                    </a:srgbClr>
                  </a:outerShdw>
                </a:effectLst>
              </a:rPr>
              <a:t>. Increasing emphasis on self-management abilities</a:t>
            </a:r>
            <a:endParaRPr lang="en-GB" sz="4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6476450"/>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30480"/>
            <a:ext cx="1800200" cy="1786552"/>
          </a:xfrm>
          <a:prstGeom prst="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effectLst>
                  <a:outerShdw blurRad="38100" dist="38100" dir="2700000" algn="tl">
                    <a:srgbClr val="000000">
                      <a:alpha val="43137"/>
                    </a:srgbClr>
                  </a:outerShdw>
                </a:effectLst>
              </a:rPr>
              <a:t>S</a:t>
            </a:r>
            <a:r>
              <a:rPr lang="en-GB" dirty="0" smtClean="0">
                <a:solidFill>
                  <a:schemeClr val="tx1"/>
                </a:solidFill>
              </a:rPr>
              <a:t> </a:t>
            </a:r>
            <a:endParaRPr lang="en-GB" dirty="0">
              <a:solidFill>
                <a:schemeClr val="tx1"/>
              </a:solidFill>
            </a:endParaRPr>
          </a:p>
        </p:txBody>
      </p:sp>
      <p:sp>
        <p:nvSpPr>
          <p:cNvPr id="6" name="TextBox 5"/>
          <p:cNvSpPr txBox="1"/>
          <p:nvPr/>
        </p:nvSpPr>
        <p:spPr>
          <a:xfrm>
            <a:off x="2267744" y="1076543"/>
            <a:ext cx="6696744" cy="5724644"/>
          </a:xfrm>
          <a:prstGeom prst="rect">
            <a:avLst/>
          </a:prstGeom>
          <a:solidFill>
            <a:srgbClr val="C00000"/>
          </a:solidFill>
          <a:ln>
            <a:solidFill>
              <a:schemeClr val="tx1">
                <a:lumMod val="95000"/>
                <a:lumOff val="5000"/>
              </a:schemeClr>
            </a:solidFill>
          </a:ln>
        </p:spPr>
        <p:txBody>
          <a:bodyPr wrap="square" rtlCol="0">
            <a:spAutoFit/>
          </a:bodyPr>
          <a:lstStyle/>
          <a:p>
            <a:r>
              <a:rPr lang="en-GB" sz="4400" b="1" dirty="0" smtClean="0">
                <a:effectLst>
                  <a:outerShdw blurRad="38100" dist="38100" dir="2700000" algn="tl">
                    <a:srgbClr val="000000">
                      <a:alpha val="43137"/>
                    </a:srgbClr>
                  </a:outerShdw>
                </a:effectLst>
              </a:rPr>
              <a:t>Self-Management Skills</a:t>
            </a:r>
          </a:p>
          <a:p>
            <a:endParaRPr lang="en-GB" sz="2600" b="1" dirty="0" smtClean="0">
              <a:effectLst>
                <a:outerShdw blurRad="38100" dist="38100" dir="2700000" algn="tl">
                  <a:srgbClr val="000000">
                    <a:alpha val="43137"/>
                  </a:srgbClr>
                </a:outerShdw>
              </a:effectLst>
            </a:endParaRPr>
          </a:p>
          <a:p>
            <a:pPr>
              <a:spcAft>
                <a:spcPts val="1800"/>
              </a:spcAft>
            </a:pPr>
            <a:r>
              <a:rPr lang="en-GB" sz="3200" b="1" dirty="0" smtClean="0">
                <a:effectLst>
                  <a:outerShdw blurRad="38100" dist="38100" dir="2700000" algn="tl">
                    <a:srgbClr val="000000">
                      <a:alpha val="43137"/>
                    </a:srgbClr>
                  </a:outerShdw>
                </a:effectLst>
              </a:rPr>
              <a:t>managing </a:t>
            </a:r>
            <a:r>
              <a:rPr lang="en-GB" sz="3200" b="1" dirty="0">
                <a:effectLst>
                  <a:outerShdw blurRad="38100" dist="38100" dir="2700000" algn="tl">
                    <a:srgbClr val="000000">
                      <a:alpha val="43137"/>
                    </a:srgbClr>
                  </a:outerShdw>
                </a:effectLst>
              </a:rPr>
              <a:t>l</a:t>
            </a:r>
            <a:r>
              <a:rPr lang="en-GB" sz="3200" b="1" dirty="0" smtClean="0">
                <a:effectLst>
                  <a:outerShdw blurRad="38100" dist="38100" dir="2700000" algn="tl">
                    <a:srgbClr val="000000">
                      <a:alpha val="43137"/>
                    </a:srgbClr>
                  </a:outerShdw>
                </a:effectLst>
              </a:rPr>
              <a:t>ife demands, </a:t>
            </a:r>
            <a:r>
              <a:rPr lang="en-GB" sz="3200" b="1" dirty="0" err="1" smtClean="0">
                <a:effectLst>
                  <a:outerShdw blurRad="38100" dist="38100" dir="2700000" algn="tl">
                    <a:srgbClr val="000000">
                      <a:alpha val="43137"/>
                    </a:srgbClr>
                  </a:outerShdw>
                </a:effectLst>
              </a:rPr>
              <a:t>etc</a:t>
            </a:r>
            <a:endParaRPr lang="en-GB" sz="3200" b="1" dirty="0" smtClean="0">
              <a:effectLst>
                <a:outerShdw blurRad="38100" dist="38100" dir="2700000" algn="tl">
                  <a:srgbClr val="000000">
                    <a:alpha val="43137"/>
                  </a:srgbClr>
                </a:outerShdw>
              </a:effectLst>
            </a:endParaRPr>
          </a:p>
          <a:p>
            <a:pPr>
              <a:spcAft>
                <a:spcPts val="1800"/>
              </a:spcAft>
            </a:pPr>
            <a:r>
              <a:rPr lang="en-GB" sz="3200" b="1" dirty="0" smtClean="0">
                <a:effectLst>
                  <a:outerShdw blurRad="38100" dist="38100" dir="2700000" algn="tl">
                    <a:srgbClr val="000000">
                      <a:alpha val="43137"/>
                    </a:srgbClr>
                  </a:outerShdw>
                </a:effectLst>
              </a:rPr>
              <a:t>emotional intelligence</a:t>
            </a:r>
          </a:p>
          <a:p>
            <a:pPr>
              <a:spcAft>
                <a:spcPts val="1800"/>
              </a:spcAft>
            </a:pPr>
            <a:r>
              <a:rPr lang="en-GB" sz="3200" b="1" dirty="0" smtClean="0">
                <a:effectLst>
                  <a:outerShdw blurRad="38100" dist="38100" dir="2700000" algn="tl">
                    <a:srgbClr val="000000">
                      <a:alpha val="43137"/>
                    </a:srgbClr>
                  </a:outerShdw>
                </a:effectLst>
              </a:rPr>
              <a:t>self-reliance </a:t>
            </a:r>
            <a:r>
              <a:rPr lang="en-GB" sz="3200" b="1" dirty="0">
                <a:effectLst>
                  <a:outerShdw blurRad="38100" dist="38100" dir="2700000" algn="tl">
                    <a:srgbClr val="000000">
                      <a:alpha val="43137"/>
                    </a:srgbClr>
                  </a:outerShdw>
                </a:effectLst>
              </a:rPr>
              <a:t>&amp; coping </a:t>
            </a:r>
            <a:r>
              <a:rPr lang="en-GB" sz="3200" b="1" dirty="0" smtClean="0">
                <a:effectLst>
                  <a:outerShdw blurRad="38100" dist="38100" dir="2700000" algn="tl">
                    <a:srgbClr val="000000">
                      <a:alpha val="43137"/>
                    </a:srgbClr>
                  </a:outerShdw>
                </a:effectLst>
              </a:rPr>
              <a:t>skills autonomy; independent study</a:t>
            </a:r>
          </a:p>
          <a:p>
            <a:pPr>
              <a:spcAft>
                <a:spcPts val="1800"/>
              </a:spcAft>
            </a:pPr>
            <a:r>
              <a:rPr lang="en-GB" sz="3200" b="1" dirty="0" smtClean="0">
                <a:effectLst>
                  <a:outerShdw blurRad="38100" dist="38100" dir="2700000" algn="tl">
                    <a:srgbClr val="000000">
                      <a:alpha val="43137"/>
                    </a:srgbClr>
                  </a:outerShdw>
                </a:effectLst>
              </a:rPr>
              <a:t>Self-awareness and reflection on own performance</a:t>
            </a:r>
          </a:p>
          <a:p>
            <a:pPr>
              <a:spcAft>
                <a:spcPts val="1800"/>
              </a:spcAft>
            </a:pPr>
            <a:r>
              <a:rPr lang="en-GB" sz="4400" b="1" dirty="0" smtClean="0">
                <a:effectLst>
                  <a:outerShdw blurRad="38100" dist="38100" dir="2700000" algn="tl">
                    <a:srgbClr val="000000">
                      <a:alpha val="43137"/>
                    </a:srgbClr>
                  </a:outerShdw>
                </a:effectLst>
              </a:rPr>
              <a:t>   </a:t>
            </a:r>
            <a:r>
              <a:rPr lang="en-GB" sz="2400" b="1" dirty="0" smtClean="0">
                <a:effectLst>
                  <a:outerShdw blurRad="38100" dist="38100" dir="2700000" algn="tl">
                    <a:srgbClr val="000000">
                      <a:alpha val="43137"/>
                    </a:srgbClr>
                  </a:outerShdw>
                </a:effectLst>
              </a:rPr>
              <a:t> </a:t>
            </a:r>
            <a:endParaRPr lang="en-GB" sz="2400" b="1" dirty="0">
              <a:effectLst>
                <a:outerShdw blurRad="38100" dist="38100" dir="2700000" algn="tl">
                  <a:srgbClr val="000000">
                    <a:alpha val="43137"/>
                  </a:srgbClr>
                </a:outerShdw>
              </a:effectLst>
            </a:endParaRPr>
          </a:p>
        </p:txBody>
      </p:sp>
      <p:sp>
        <p:nvSpPr>
          <p:cNvPr id="26" name="TextBox 25"/>
          <p:cNvSpPr txBox="1"/>
          <p:nvPr/>
        </p:nvSpPr>
        <p:spPr>
          <a:xfrm>
            <a:off x="467544" y="67271"/>
            <a:ext cx="8208912" cy="830997"/>
          </a:xfrm>
          <a:prstGeom prst="rect">
            <a:avLst/>
          </a:prstGeom>
          <a:solidFill>
            <a:schemeClr val="bg1"/>
          </a:solidFill>
          <a:ln w="57150">
            <a:noFill/>
          </a:ln>
        </p:spPr>
        <p:txBody>
          <a:bodyPr wrap="square" rtlCol="0">
            <a:spAutoFit/>
          </a:bodyPr>
          <a:lstStyle/>
          <a:p>
            <a:r>
              <a:rPr lang="en-GB" sz="4800" b="1" dirty="0" smtClean="0">
                <a:solidFill>
                  <a:srgbClr val="FFFF99"/>
                </a:solidFill>
              </a:rPr>
              <a:t>APT-S Skills framework</a:t>
            </a:r>
          </a:p>
        </p:txBody>
      </p:sp>
    </p:spTree>
    <p:extLst>
      <p:ext uri="{BB962C8B-B14F-4D97-AF65-F5344CB8AC3E}">
        <p14:creationId xmlns:p14="http://schemas.microsoft.com/office/powerpoint/2010/main" val="1267983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7384"/>
            <a:ext cx="9108504" cy="1446550"/>
          </a:xfrm>
          <a:prstGeom prst="rect">
            <a:avLst/>
          </a:prstGeom>
          <a:solidFill>
            <a:schemeClr val="bg1"/>
          </a:solidFill>
        </p:spPr>
        <p:txBody>
          <a:bodyPr wrap="square" rtlCol="0">
            <a:spAutoFit/>
          </a:bodyPr>
          <a:lstStyle/>
          <a:p>
            <a:pPr algn="ctr"/>
            <a:r>
              <a:rPr lang="en-GB" sz="4400" b="1" dirty="0" smtClean="0">
                <a:solidFill>
                  <a:srgbClr val="FFFF99"/>
                </a:solidFill>
              </a:rPr>
              <a:t>Emotional self-management skills </a:t>
            </a:r>
          </a:p>
        </p:txBody>
      </p:sp>
      <p:sp>
        <p:nvSpPr>
          <p:cNvPr id="2" name="Rectangle 1"/>
          <p:cNvSpPr/>
          <p:nvPr/>
        </p:nvSpPr>
        <p:spPr>
          <a:xfrm>
            <a:off x="3707904" y="4007966"/>
            <a:ext cx="4834116" cy="1077218"/>
          </a:xfrm>
          <a:prstGeom prst="rect">
            <a:avLst/>
          </a:prstGeom>
        </p:spPr>
        <p:txBody>
          <a:bodyPr wrap="square">
            <a:spAutoFit/>
          </a:bodyPr>
          <a:lstStyle/>
          <a:p>
            <a:pPr lvl="0"/>
            <a:r>
              <a:rPr lang="en-GB" sz="3200" b="1" dirty="0" smtClean="0">
                <a:solidFill>
                  <a:schemeClr val="accent3">
                    <a:lumMod val="20000"/>
                    <a:lumOff val="80000"/>
                  </a:schemeClr>
                </a:solidFill>
                <a:latin typeface="Arial" pitchFamily="34" charset="0"/>
                <a:cs typeface="Arial" pitchFamily="34" charset="0"/>
              </a:rPr>
              <a:t>Coping with uncertainty &amp; ambiguity </a:t>
            </a:r>
            <a:endParaRPr lang="en-GB" sz="3200" b="1" dirty="0">
              <a:solidFill>
                <a:schemeClr val="accent3">
                  <a:lumMod val="20000"/>
                  <a:lumOff val="80000"/>
                </a:schemeClr>
              </a:solidFill>
              <a:latin typeface="Arial" pitchFamily="34" charset="0"/>
              <a:cs typeface="Arial" pitchFamily="34" charset="0"/>
            </a:endParaRPr>
          </a:p>
        </p:txBody>
      </p:sp>
      <p:sp>
        <p:nvSpPr>
          <p:cNvPr id="5" name="Rectangle 4"/>
          <p:cNvSpPr/>
          <p:nvPr/>
        </p:nvSpPr>
        <p:spPr>
          <a:xfrm>
            <a:off x="5161463" y="1497558"/>
            <a:ext cx="4019049" cy="923330"/>
          </a:xfrm>
          <a:prstGeom prst="rect">
            <a:avLst/>
          </a:prstGeom>
        </p:spPr>
        <p:txBody>
          <a:bodyPr wrap="none">
            <a:spAutoFit/>
          </a:bodyPr>
          <a:lstStyle/>
          <a:p>
            <a:pPr lvl="0"/>
            <a:r>
              <a:rPr lang="en-GB" b="1" dirty="0">
                <a:solidFill>
                  <a:prstClr val="white"/>
                </a:solidFill>
              </a:rPr>
              <a:t> </a:t>
            </a:r>
            <a:r>
              <a:rPr lang="en-GB" sz="5400" b="1" dirty="0">
                <a:solidFill>
                  <a:srgbClr val="FF3399"/>
                </a:solidFill>
              </a:rPr>
              <a:t>Motivation </a:t>
            </a:r>
          </a:p>
        </p:txBody>
      </p:sp>
      <p:sp>
        <p:nvSpPr>
          <p:cNvPr id="6" name="Rectangle 5"/>
          <p:cNvSpPr/>
          <p:nvPr/>
        </p:nvSpPr>
        <p:spPr>
          <a:xfrm>
            <a:off x="35496" y="5879013"/>
            <a:ext cx="9217024" cy="646331"/>
          </a:xfrm>
          <a:prstGeom prst="rect">
            <a:avLst/>
          </a:prstGeom>
        </p:spPr>
        <p:txBody>
          <a:bodyPr wrap="square">
            <a:spAutoFit/>
          </a:bodyPr>
          <a:lstStyle/>
          <a:p>
            <a:pPr lvl="0"/>
            <a:r>
              <a:rPr lang="en-GB" sz="3600" b="1" dirty="0">
                <a:solidFill>
                  <a:srgbClr val="FFFF00"/>
                </a:solidFill>
                <a:latin typeface="Arial" pitchFamily="34" charset="0"/>
                <a:cs typeface="Arial" pitchFamily="34" charset="0"/>
              </a:rPr>
              <a:t>Identifying </a:t>
            </a:r>
            <a:r>
              <a:rPr lang="en-GB" sz="3600" b="1" dirty="0" smtClean="0">
                <a:solidFill>
                  <a:srgbClr val="FFFF00"/>
                </a:solidFill>
                <a:latin typeface="Arial" pitchFamily="34" charset="0"/>
                <a:cs typeface="Arial" pitchFamily="34" charset="0"/>
              </a:rPr>
              <a:t>personal barriers &amp; </a:t>
            </a:r>
            <a:r>
              <a:rPr lang="en-GB" sz="3600" b="1" dirty="0">
                <a:solidFill>
                  <a:srgbClr val="FFFF00"/>
                </a:solidFill>
                <a:latin typeface="Arial" pitchFamily="34" charset="0"/>
                <a:cs typeface="Arial" pitchFamily="34" charset="0"/>
              </a:rPr>
              <a:t>resources </a:t>
            </a:r>
          </a:p>
        </p:txBody>
      </p:sp>
      <p:sp>
        <p:nvSpPr>
          <p:cNvPr id="7" name="Rectangle 6"/>
          <p:cNvSpPr/>
          <p:nvPr/>
        </p:nvSpPr>
        <p:spPr>
          <a:xfrm>
            <a:off x="323528" y="1435423"/>
            <a:ext cx="4680520" cy="769441"/>
          </a:xfrm>
          <a:prstGeom prst="rect">
            <a:avLst/>
          </a:prstGeom>
        </p:spPr>
        <p:txBody>
          <a:bodyPr wrap="square">
            <a:spAutoFit/>
          </a:bodyPr>
          <a:lstStyle/>
          <a:p>
            <a:pPr lvl="0"/>
            <a:r>
              <a:rPr lang="en-GB" sz="4400" b="1" dirty="0" smtClean="0">
                <a:solidFill>
                  <a:srgbClr val="99FF33"/>
                </a:solidFill>
              </a:rPr>
              <a:t>Self-reliance</a:t>
            </a:r>
            <a:endParaRPr lang="en-GB" sz="4400" b="1" dirty="0">
              <a:solidFill>
                <a:srgbClr val="99FF33"/>
              </a:solidFill>
            </a:endParaRPr>
          </a:p>
        </p:txBody>
      </p:sp>
      <p:sp>
        <p:nvSpPr>
          <p:cNvPr id="8" name="Rectangle 7"/>
          <p:cNvSpPr/>
          <p:nvPr/>
        </p:nvSpPr>
        <p:spPr>
          <a:xfrm>
            <a:off x="5653679" y="3318083"/>
            <a:ext cx="3310809" cy="830997"/>
          </a:xfrm>
          <a:prstGeom prst="rect">
            <a:avLst/>
          </a:prstGeom>
        </p:spPr>
        <p:txBody>
          <a:bodyPr wrap="square">
            <a:spAutoFit/>
          </a:bodyPr>
          <a:lstStyle/>
          <a:p>
            <a:pPr lvl="0"/>
            <a:r>
              <a:rPr lang="en-GB" sz="4800" b="1" dirty="0" smtClean="0">
                <a:solidFill>
                  <a:srgbClr val="CCFF33"/>
                </a:solidFill>
              </a:rPr>
              <a:t>Resilience </a:t>
            </a:r>
            <a:endParaRPr lang="en-GB" sz="4800" b="1" dirty="0">
              <a:solidFill>
                <a:srgbClr val="CCFF33"/>
              </a:solidFill>
            </a:endParaRPr>
          </a:p>
        </p:txBody>
      </p:sp>
      <p:sp>
        <p:nvSpPr>
          <p:cNvPr id="10" name="Rectangle 9"/>
          <p:cNvSpPr/>
          <p:nvPr/>
        </p:nvSpPr>
        <p:spPr>
          <a:xfrm>
            <a:off x="402064" y="2217638"/>
            <a:ext cx="3377848" cy="923330"/>
          </a:xfrm>
          <a:prstGeom prst="rect">
            <a:avLst/>
          </a:prstGeom>
        </p:spPr>
        <p:txBody>
          <a:bodyPr wrap="none">
            <a:spAutoFit/>
          </a:bodyPr>
          <a:lstStyle/>
          <a:p>
            <a:pPr lvl="0"/>
            <a:r>
              <a:rPr lang="en-GB" sz="5400" b="1" dirty="0">
                <a:solidFill>
                  <a:srgbClr val="FFFFCC"/>
                </a:solidFill>
                <a:effectLst>
                  <a:outerShdw blurRad="38100" dist="38100" dir="2700000" algn="tl">
                    <a:srgbClr val="000000">
                      <a:alpha val="43137"/>
                    </a:srgbClr>
                  </a:outerShdw>
                </a:effectLst>
                <a:latin typeface="Arial" pitchFamily="34" charset="0"/>
                <a:cs typeface="Arial" pitchFamily="34" charset="0"/>
              </a:rPr>
              <a:t>Flexibility</a:t>
            </a:r>
            <a:endParaRPr lang="en-GB" sz="54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4130372" y="2289066"/>
            <a:ext cx="4381328" cy="707886"/>
          </a:xfrm>
          <a:prstGeom prst="rect">
            <a:avLst/>
          </a:prstGeom>
        </p:spPr>
        <p:txBody>
          <a:bodyPr wrap="none">
            <a:spAutoFit/>
          </a:bodyPr>
          <a:lstStyle/>
          <a:p>
            <a:pPr lvl="0"/>
            <a:r>
              <a:rPr lang="en-GB" b="1" dirty="0">
                <a:solidFill>
                  <a:prstClr val="white"/>
                </a:solidFill>
              </a:rPr>
              <a:t> </a:t>
            </a:r>
            <a:r>
              <a:rPr lang="en-GB" sz="4000" b="1" dirty="0" smtClean="0">
                <a:solidFill>
                  <a:schemeClr val="bg2">
                    <a:lumMod val="20000"/>
                    <a:lumOff val="80000"/>
                  </a:schemeClr>
                </a:solidFill>
              </a:rPr>
              <a:t>Resourcefulness</a:t>
            </a:r>
            <a:endParaRPr lang="en-GB" sz="4000" b="1" dirty="0">
              <a:solidFill>
                <a:schemeClr val="bg2">
                  <a:lumMod val="20000"/>
                  <a:lumOff val="80000"/>
                </a:schemeClr>
              </a:solidFill>
            </a:endParaRPr>
          </a:p>
        </p:txBody>
      </p:sp>
      <p:sp>
        <p:nvSpPr>
          <p:cNvPr id="11" name="Rectangle 10"/>
          <p:cNvSpPr/>
          <p:nvPr/>
        </p:nvSpPr>
        <p:spPr>
          <a:xfrm>
            <a:off x="1235526" y="2865710"/>
            <a:ext cx="4416594" cy="923330"/>
          </a:xfrm>
          <a:prstGeom prst="rect">
            <a:avLst/>
          </a:prstGeom>
        </p:spPr>
        <p:txBody>
          <a:bodyPr wrap="none">
            <a:spAutoFit/>
          </a:bodyPr>
          <a:lstStyle/>
          <a:p>
            <a:pPr lvl="0"/>
            <a:r>
              <a:rPr lang="en-GB" sz="5400" b="1" dirty="0" smtClean="0">
                <a:solidFill>
                  <a:srgbClr val="CC99FF"/>
                </a:solidFill>
                <a:effectLst>
                  <a:outerShdw blurRad="38100" dist="38100" dir="2700000" algn="tl">
                    <a:srgbClr val="000000">
                      <a:alpha val="43137"/>
                    </a:srgbClr>
                  </a:outerShdw>
                </a:effectLst>
                <a:latin typeface="Arial" pitchFamily="34" charset="0"/>
                <a:cs typeface="Arial" pitchFamily="34" charset="0"/>
              </a:rPr>
              <a:t>Mindfulness</a:t>
            </a:r>
            <a:r>
              <a:rPr lang="en-GB" sz="5400" b="1"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 </a:t>
            </a:r>
            <a:endParaRPr lang="en-GB" sz="54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179512" y="5179839"/>
            <a:ext cx="4338228" cy="769441"/>
          </a:xfrm>
          <a:prstGeom prst="rect">
            <a:avLst/>
          </a:prstGeom>
        </p:spPr>
        <p:txBody>
          <a:bodyPr wrap="square">
            <a:spAutoFit/>
          </a:bodyPr>
          <a:lstStyle/>
          <a:p>
            <a:pPr lvl="0"/>
            <a:r>
              <a:rPr lang="en-GB" sz="4400" b="1" dirty="0" smtClean="0">
                <a:solidFill>
                  <a:srgbClr val="71FFDA"/>
                </a:solidFill>
                <a:latin typeface="Arial" pitchFamily="34" charset="0"/>
                <a:cs typeface="Arial" pitchFamily="34" charset="0"/>
              </a:rPr>
              <a:t>Responsibility</a:t>
            </a:r>
            <a:r>
              <a:rPr lang="en-GB" sz="4400" b="1" dirty="0" smtClean="0">
                <a:solidFill>
                  <a:schemeClr val="accent2">
                    <a:lumMod val="20000"/>
                    <a:lumOff val="80000"/>
                  </a:schemeClr>
                </a:solidFill>
                <a:latin typeface="Arial" pitchFamily="34" charset="0"/>
                <a:cs typeface="Arial" pitchFamily="34" charset="0"/>
              </a:rPr>
              <a:t> </a:t>
            </a:r>
            <a:endParaRPr lang="en-GB" sz="4400" b="1" dirty="0">
              <a:solidFill>
                <a:schemeClr val="accent2">
                  <a:lumMod val="20000"/>
                  <a:lumOff val="80000"/>
                </a:schemeClr>
              </a:solidFill>
              <a:latin typeface="Arial" pitchFamily="34" charset="0"/>
              <a:cs typeface="Arial" pitchFamily="34" charset="0"/>
            </a:endParaRPr>
          </a:p>
        </p:txBody>
      </p:sp>
      <p:sp>
        <p:nvSpPr>
          <p:cNvPr id="13" name="Rectangle 12"/>
          <p:cNvSpPr/>
          <p:nvPr/>
        </p:nvSpPr>
        <p:spPr>
          <a:xfrm>
            <a:off x="4626260" y="4963815"/>
            <a:ext cx="4338228" cy="769441"/>
          </a:xfrm>
          <a:prstGeom prst="rect">
            <a:avLst/>
          </a:prstGeom>
        </p:spPr>
        <p:txBody>
          <a:bodyPr wrap="square">
            <a:spAutoFit/>
          </a:bodyPr>
          <a:lstStyle/>
          <a:p>
            <a:pPr lvl="0"/>
            <a:r>
              <a:rPr lang="en-GB" sz="4400" b="1" dirty="0" smtClean="0">
                <a:solidFill>
                  <a:schemeClr val="accent1">
                    <a:lumMod val="60000"/>
                    <a:lumOff val="40000"/>
                  </a:schemeClr>
                </a:solidFill>
                <a:latin typeface="Arial" pitchFamily="34" charset="0"/>
                <a:cs typeface="Arial" pitchFamily="34" charset="0"/>
              </a:rPr>
              <a:t>Independence </a:t>
            </a:r>
            <a:endParaRPr lang="en-GB" sz="4400" b="1" dirty="0">
              <a:solidFill>
                <a:schemeClr val="accent1">
                  <a:lumMod val="60000"/>
                  <a:lumOff val="40000"/>
                </a:schemeClr>
              </a:solidFill>
              <a:latin typeface="Arial" pitchFamily="34" charset="0"/>
              <a:cs typeface="Arial" pitchFamily="34" charset="0"/>
            </a:endParaRPr>
          </a:p>
        </p:txBody>
      </p:sp>
      <p:sp>
        <p:nvSpPr>
          <p:cNvPr id="14" name="Rectangle 13"/>
          <p:cNvSpPr/>
          <p:nvPr/>
        </p:nvSpPr>
        <p:spPr>
          <a:xfrm>
            <a:off x="107504" y="3573016"/>
            <a:ext cx="3749744" cy="1569660"/>
          </a:xfrm>
          <a:prstGeom prst="rect">
            <a:avLst/>
          </a:prstGeom>
        </p:spPr>
        <p:txBody>
          <a:bodyPr wrap="none">
            <a:spAutoFit/>
          </a:bodyPr>
          <a:lstStyle/>
          <a:p>
            <a:pPr lvl="0"/>
            <a:r>
              <a:rPr lang="en-GB" sz="4800" b="1" dirty="0" smtClean="0">
                <a:solidFill>
                  <a:srgbClr val="FF8B8B"/>
                </a:solidFill>
                <a:effectLst>
                  <a:outerShdw blurRad="38100" dist="38100" dir="2700000" algn="tl">
                    <a:srgbClr val="000000">
                      <a:alpha val="43137"/>
                    </a:srgbClr>
                  </a:outerShdw>
                </a:effectLst>
                <a:latin typeface="Arial" pitchFamily="34" charset="0"/>
                <a:cs typeface="Arial" pitchFamily="34" charset="0"/>
              </a:rPr>
              <a:t>Emotional </a:t>
            </a:r>
          </a:p>
          <a:p>
            <a:pPr lvl="0"/>
            <a:r>
              <a:rPr lang="en-GB" sz="4800" b="1" dirty="0" smtClean="0">
                <a:solidFill>
                  <a:srgbClr val="FF8B8B"/>
                </a:solidFill>
                <a:effectLst>
                  <a:outerShdw blurRad="38100" dist="38100" dir="2700000" algn="tl">
                    <a:srgbClr val="000000">
                      <a:alpha val="43137"/>
                    </a:srgbClr>
                  </a:outerShdw>
                </a:effectLst>
                <a:latin typeface="Arial" pitchFamily="34" charset="0"/>
                <a:cs typeface="Arial" pitchFamily="34" charset="0"/>
              </a:rPr>
              <a:t>intelligence </a:t>
            </a:r>
            <a:endParaRPr lang="en-GB" sz="4800" dirty="0">
              <a:solidFill>
                <a:srgbClr val="FF8B8B"/>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9478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5412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116632"/>
            <a:ext cx="8712968" cy="864394"/>
          </a:xfrm>
        </p:spPr>
        <p:txBody>
          <a:bodyPr/>
          <a:lstStyle/>
          <a:p>
            <a:r>
              <a:rPr lang="en-GB" altLang="en-US" sz="3600" b="1" dirty="0" smtClean="0">
                <a:solidFill>
                  <a:srgbClr val="FFFFCC"/>
                </a:solidFill>
                <a:effectLst/>
                <a:latin typeface="Century Gothic" panose="020B0502020202020204" pitchFamily="34" charset="0"/>
                <a:cs typeface="Trebuchet MS" pitchFamily="34" charset="0"/>
              </a:rPr>
              <a:t>Self-evaluation of own learning </a:t>
            </a:r>
            <a:r>
              <a:rPr lang="en-GB" altLang="en-US" sz="3600" b="1" dirty="0">
                <a:solidFill>
                  <a:srgbClr val="FFFFCC"/>
                </a:solidFill>
                <a:effectLst/>
                <a:latin typeface="Century Gothic" panose="020B0502020202020204" pitchFamily="34" charset="0"/>
                <a:cs typeface="Trebuchet MS" pitchFamily="34" charset="0"/>
              </a:rPr>
              <a:t>p</a:t>
            </a:r>
            <a:r>
              <a:rPr lang="en-GB" altLang="en-US" sz="3600" b="1" dirty="0" smtClean="0">
                <a:solidFill>
                  <a:srgbClr val="FFFFCC"/>
                </a:solidFill>
                <a:effectLst/>
                <a:latin typeface="Century Gothic" panose="020B0502020202020204" pitchFamily="34" charset="0"/>
                <a:cs typeface="Trebuchet MS" pitchFamily="34" charset="0"/>
              </a:rPr>
              <a:t>references: e.g. level of stimulus       </a:t>
            </a: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1820718304"/>
              </p:ext>
            </p:extLst>
          </p:nvPr>
        </p:nvGraphicFramePr>
        <p:xfrm>
          <a:off x="323528" y="1196752"/>
          <a:ext cx="8568952" cy="4947722"/>
        </p:xfrm>
        <a:graphic>
          <a:graphicData uri="http://schemas.openxmlformats.org/drawingml/2006/table">
            <a:tbl>
              <a:tblPr firstRow="1" bandRow="1">
                <a:tableStyleId>{5C22544A-7EE6-4342-B048-85BDC9FD1C3A}</a:tableStyleId>
              </a:tblPr>
              <a:tblGrid>
                <a:gridCol w="3096344"/>
                <a:gridCol w="1800200"/>
                <a:gridCol w="3672408"/>
              </a:tblGrid>
              <a:tr h="648072">
                <a:tc>
                  <a:txBody>
                    <a:bodyPr/>
                    <a:lstStyle/>
                    <a:p>
                      <a:r>
                        <a:rPr lang="en-GB" sz="2400" dirty="0" smtClean="0">
                          <a:latin typeface="Century Gothic" panose="020B0502020202020204" pitchFamily="34" charset="0"/>
                        </a:rPr>
                        <a:t>High stimulus</a:t>
                      </a:r>
                      <a:endParaRPr lang="en-GB" sz="2400" dirty="0">
                        <a:latin typeface="Century Gothic" panose="020B0502020202020204" pitchFamily="34" charset="0"/>
                      </a:endParaRPr>
                    </a:p>
                  </a:txBody>
                  <a:tcPr>
                    <a:solidFill>
                      <a:srgbClr val="6600CC"/>
                    </a:solidFill>
                  </a:tcPr>
                </a:tc>
                <a:tc>
                  <a:txBody>
                    <a:bodyPr/>
                    <a:lstStyle/>
                    <a:p>
                      <a:r>
                        <a:rPr lang="en-GB" sz="2400" dirty="0" smtClean="0">
                          <a:latin typeface="Century Gothic" panose="020B0502020202020204" pitchFamily="34" charset="0"/>
                        </a:rPr>
                        <a:t>Rating </a:t>
                      </a:r>
                      <a:endParaRPr lang="en-GB" sz="2400" dirty="0">
                        <a:latin typeface="Century Gothic" panose="020B0502020202020204" pitchFamily="34" charset="0"/>
                      </a:endParaRPr>
                    </a:p>
                  </a:txBody>
                  <a:tcPr>
                    <a:solidFill>
                      <a:srgbClr val="6600CC"/>
                    </a:solidFill>
                  </a:tcPr>
                </a:tc>
                <a:tc>
                  <a:txBody>
                    <a:bodyPr/>
                    <a:lstStyle/>
                    <a:p>
                      <a:r>
                        <a:rPr lang="en-GB" sz="2400" dirty="0" smtClean="0">
                          <a:latin typeface="Century Gothic" panose="020B0502020202020204" pitchFamily="34" charset="0"/>
                        </a:rPr>
                        <a:t>Low stimulus</a:t>
                      </a:r>
                      <a:endParaRPr lang="en-GB" sz="2400" dirty="0">
                        <a:latin typeface="Century Gothic" panose="020B0502020202020204" pitchFamily="34" charset="0"/>
                      </a:endParaRPr>
                    </a:p>
                  </a:txBody>
                  <a:tcPr>
                    <a:solidFill>
                      <a:srgbClr val="6600CC"/>
                    </a:solidFill>
                  </a:tcPr>
                </a:tc>
              </a:tr>
              <a:tr h="944793">
                <a:tc>
                  <a:txBody>
                    <a:bodyPr/>
                    <a:lstStyle/>
                    <a:p>
                      <a:r>
                        <a:rPr lang="en-GB" sz="2400" b="1" dirty="0" smtClean="0">
                          <a:solidFill>
                            <a:schemeClr val="bg1"/>
                          </a:solidFill>
                          <a:latin typeface="Century Gothic" panose="020B0502020202020204" pitchFamily="34" charset="0"/>
                        </a:rPr>
                        <a:t>I need to work in bright</a:t>
                      </a:r>
                      <a:r>
                        <a:rPr lang="en-GB" sz="2400" b="1" baseline="0" dirty="0" smtClean="0">
                          <a:solidFill>
                            <a:schemeClr val="bg1"/>
                          </a:solidFill>
                          <a:latin typeface="Century Gothic" panose="020B0502020202020204" pitchFamily="34" charset="0"/>
                        </a:rPr>
                        <a:t> room</a:t>
                      </a:r>
                      <a:endParaRPr lang="en-GB" sz="2400" b="1" dirty="0">
                        <a:solidFill>
                          <a:schemeClr val="bg1"/>
                        </a:solidFill>
                        <a:latin typeface="Century Gothic" panose="020B0502020202020204" pitchFamily="34" charset="0"/>
                      </a:endParaRPr>
                    </a:p>
                  </a:txBody>
                  <a:tcPr/>
                </a:tc>
                <a:tc>
                  <a:txBody>
                    <a:bodyPr/>
                    <a:lstStyle/>
                    <a:p>
                      <a:r>
                        <a:rPr lang="en-GB" sz="2200" b="1" dirty="0" smtClean="0">
                          <a:solidFill>
                            <a:schemeClr val="bg1"/>
                          </a:solidFill>
                          <a:latin typeface="Century Gothic" panose="020B0502020202020204" pitchFamily="34" charset="0"/>
                        </a:rPr>
                        <a:t>3 2 1 0 1 2 3</a:t>
                      </a:r>
                      <a:endParaRPr lang="en-GB" sz="2200" b="1" dirty="0">
                        <a:solidFill>
                          <a:schemeClr val="bg1"/>
                        </a:solidFill>
                        <a:latin typeface="Century Gothic" panose="020B0502020202020204" pitchFamily="34" charset="0"/>
                      </a:endParaRPr>
                    </a:p>
                  </a:txBody>
                  <a:tcPr/>
                </a:tc>
                <a:tc>
                  <a:txBody>
                    <a:bodyPr/>
                    <a:lstStyle/>
                    <a:p>
                      <a:r>
                        <a:rPr lang="en-GB" sz="2400" b="1" dirty="0" smtClean="0">
                          <a:solidFill>
                            <a:schemeClr val="bg1"/>
                          </a:solidFill>
                          <a:latin typeface="Century Gothic" panose="020B0502020202020204" pitchFamily="34" charset="0"/>
                        </a:rPr>
                        <a:t>I</a:t>
                      </a:r>
                      <a:r>
                        <a:rPr lang="en-GB" sz="2400" b="1" baseline="0" dirty="0" smtClean="0">
                          <a:solidFill>
                            <a:schemeClr val="bg1"/>
                          </a:solidFill>
                          <a:latin typeface="Century Gothic" panose="020B0502020202020204" pitchFamily="34" charset="0"/>
                        </a:rPr>
                        <a:t> n</a:t>
                      </a:r>
                      <a:r>
                        <a:rPr lang="en-GB" sz="2400" b="1" dirty="0" smtClean="0">
                          <a:solidFill>
                            <a:schemeClr val="bg1"/>
                          </a:solidFill>
                          <a:latin typeface="Century Gothic" panose="020B0502020202020204" pitchFamily="34" charset="0"/>
                        </a:rPr>
                        <a:t>eed to work in dim light</a:t>
                      </a:r>
                      <a:endParaRPr lang="en-GB" sz="2400" b="1" dirty="0">
                        <a:solidFill>
                          <a:schemeClr val="bg1"/>
                        </a:solidFill>
                        <a:latin typeface="Century Gothic" panose="020B0502020202020204" pitchFamily="34" charset="0"/>
                      </a:endParaRPr>
                    </a:p>
                  </a:txBody>
                  <a:tcPr/>
                </a:tc>
              </a:tr>
              <a:tr h="1010370">
                <a:tc>
                  <a:txBody>
                    <a:bodyPr/>
                    <a:lstStyle/>
                    <a:p>
                      <a:r>
                        <a:rPr lang="en-GB" sz="2400" b="1" dirty="0" smtClean="0">
                          <a:solidFill>
                            <a:schemeClr val="bg1"/>
                          </a:solidFill>
                          <a:latin typeface="Century Gothic" panose="020B0502020202020204" pitchFamily="34" charset="0"/>
                        </a:rPr>
                        <a:t>I</a:t>
                      </a:r>
                      <a:r>
                        <a:rPr lang="en-GB" sz="2400" b="1" baseline="0" dirty="0" smtClean="0">
                          <a:solidFill>
                            <a:schemeClr val="bg1"/>
                          </a:solidFill>
                          <a:latin typeface="Century Gothic" panose="020B0502020202020204" pitchFamily="34" charset="0"/>
                        </a:rPr>
                        <a:t> w</a:t>
                      </a:r>
                      <a:r>
                        <a:rPr lang="en-GB" sz="2400" b="1" dirty="0" smtClean="0">
                          <a:solidFill>
                            <a:schemeClr val="bg1"/>
                          </a:solidFill>
                          <a:latin typeface="Century Gothic" panose="020B0502020202020204" pitchFamily="34" charset="0"/>
                        </a:rPr>
                        <a:t>ork best when it</a:t>
                      </a:r>
                      <a:r>
                        <a:rPr lang="en-GB" sz="2400" b="1" baseline="0" dirty="0" smtClean="0">
                          <a:solidFill>
                            <a:schemeClr val="bg1"/>
                          </a:solidFill>
                          <a:latin typeface="Century Gothic" panose="020B0502020202020204" pitchFamily="34" charset="0"/>
                        </a:rPr>
                        <a:t> is very hot (or cold)</a:t>
                      </a:r>
                      <a:endParaRPr lang="en-GB" sz="2400" b="1" dirty="0">
                        <a:solidFill>
                          <a:schemeClr val="bg1"/>
                        </a:solidFill>
                        <a:latin typeface="Century Gothic" panose="020B0502020202020204" pitchFamily="34" charset="0"/>
                      </a:endParaRPr>
                    </a:p>
                  </a:txBody>
                  <a:tcPr/>
                </a:tc>
                <a:tc>
                  <a:txBody>
                    <a:bodyPr/>
                    <a:lstStyle/>
                    <a:p>
                      <a:r>
                        <a:rPr lang="en-GB" sz="2200" b="1" dirty="0" smtClean="0">
                          <a:solidFill>
                            <a:schemeClr val="bg1"/>
                          </a:solidFill>
                          <a:latin typeface="Century Gothic" panose="020B0502020202020204" pitchFamily="34" charset="0"/>
                        </a:rPr>
                        <a:t>3 2 1 0 1 2 3</a:t>
                      </a:r>
                      <a:endParaRPr lang="en-GB" sz="2200" b="1" dirty="0">
                        <a:solidFill>
                          <a:schemeClr val="bg1"/>
                        </a:solidFill>
                        <a:latin typeface="Century Gothic" panose="020B0502020202020204" pitchFamily="34" charset="0"/>
                      </a:endParaRPr>
                    </a:p>
                  </a:txBody>
                  <a:tcPr/>
                </a:tc>
                <a:tc>
                  <a:txBody>
                    <a:bodyPr/>
                    <a:lstStyle/>
                    <a:p>
                      <a:r>
                        <a:rPr lang="en-GB" sz="2400" b="1" dirty="0" smtClean="0">
                          <a:solidFill>
                            <a:schemeClr val="bg1"/>
                          </a:solidFill>
                          <a:latin typeface="Century Gothic" panose="020B0502020202020204" pitchFamily="34" charset="0"/>
                        </a:rPr>
                        <a:t>I work best in</a:t>
                      </a:r>
                      <a:r>
                        <a:rPr lang="en-GB" sz="2400" b="1" baseline="0" dirty="0" smtClean="0">
                          <a:solidFill>
                            <a:schemeClr val="bg1"/>
                          </a:solidFill>
                          <a:latin typeface="Century Gothic" panose="020B0502020202020204" pitchFamily="34" charset="0"/>
                        </a:rPr>
                        <a:t> moderate temperature </a:t>
                      </a:r>
                      <a:endParaRPr lang="en-GB" sz="2400" b="1" dirty="0">
                        <a:solidFill>
                          <a:schemeClr val="bg1"/>
                        </a:solidFill>
                        <a:latin typeface="Century Gothic" panose="020B0502020202020204" pitchFamily="34" charset="0"/>
                      </a:endParaRPr>
                    </a:p>
                  </a:txBody>
                  <a:tcPr/>
                </a:tc>
              </a:tr>
              <a:tr h="944793">
                <a:tc>
                  <a:txBody>
                    <a:bodyPr/>
                    <a:lstStyle/>
                    <a:p>
                      <a:r>
                        <a:rPr lang="en-GB" sz="2400" b="1" dirty="0" smtClean="0">
                          <a:solidFill>
                            <a:schemeClr val="bg1"/>
                          </a:solidFill>
                          <a:latin typeface="Century Gothic" panose="020B0502020202020204" pitchFamily="34" charset="0"/>
                        </a:rPr>
                        <a:t>It helps me to think if I walk about</a:t>
                      </a:r>
                      <a:endParaRPr lang="en-GB" sz="2400" b="1" dirty="0">
                        <a:solidFill>
                          <a:schemeClr val="bg1"/>
                        </a:solidFill>
                        <a:latin typeface="Century Gothic" panose="020B0502020202020204" pitchFamily="34" charset="0"/>
                      </a:endParaRPr>
                    </a:p>
                  </a:txBody>
                  <a:tcPr/>
                </a:tc>
                <a:tc>
                  <a:txBody>
                    <a:bodyPr/>
                    <a:lstStyle/>
                    <a:p>
                      <a:r>
                        <a:rPr lang="en-GB" sz="2200" b="1" dirty="0" smtClean="0">
                          <a:solidFill>
                            <a:schemeClr val="bg1"/>
                          </a:solidFill>
                          <a:latin typeface="Century Gothic" panose="020B0502020202020204" pitchFamily="34" charset="0"/>
                        </a:rPr>
                        <a:t>3 2 1 0 1 2 3</a:t>
                      </a:r>
                      <a:endParaRPr lang="en-GB" sz="2200" b="1" dirty="0">
                        <a:solidFill>
                          <a:schemeClr val="bg1"/>
                        </a:solidFill>
                        <a:latin typeface="Century Gothic" panose="020B0502020202020204" pitchFamily="34" charset="0"/>
                      </a:endParaRPr>
                    </a:p>
                  </a:txBody>
                  <a:tcPr/>
                </a:tc>
                <a:tc>
                  <a:txBody>
                    <a:bodyPr/>
                    <a:lstStyle/>
                    <a:p>
                      <a:r>
                        <a:rPr lang="en-GB" sz="2400" b="1" dirty="0" smtClean="0">
                          <a:solidFill>
                            <a:schemeClr val="bg1"/>
                          </a:solidFill>
                          <a:latin typeface="Century Gothic" panose="020B0502020202020204" pitchFamily="34" charset="0"/>
                        </a:rPr>
                        <a:t>I can’t think</a:t>
                      </a:r>
                      <a:r>
                        <a:rPr lang="en-GB" sz="2400" b="1" baseline="0" dirty="0" smtClean="0">
                          <a:solidFill>
                            <a:schemeClr val="bg1"/>
                          </a:solidFill>
                          <a:latin typeface="Century Gothic" panose="020B0502020202020204" pitchFamily="34" charset="0"/>
                        </a:rPr>
                        <a:t> if I am moving about </a:t>
                      </a:r>
                      <a:endParaRPr lang="en-GB" sz="2400" b="1" dirty="0">
                        <a:solidFill>
                          <a:schemeClr val="bg1"/>
                        </a:solidFill>
                        <a:latin typeface="Century Gothic" panose="020B0502020202020204" pitchFamily="34" charset="0"/>
                      </a:endParaRPr>
                    </a:p>
                  </a:txBody>
                  <a:tcPr/>
                </a:tc>
              </a:tr>
              <a:tr h="874809">
                <a:tc>
                  <a:txBody>
                    <a:bodyPr/>
                    <a:lstStyle/>
                    <a:p>
                      <a:r>
                        <a:rPr lang="en-GB" sz="2200" b="1" dirty="0" smtClean="0">
                          <a:solidFill>
                            <a:schemeClr val="bg1"/>
                          </a:solidFill>
                          <a:latin typeface="Century Gothic" panose="020B0502020202020204" pitchFamily="34" charset="0"/>
                        </a:rPr>
                        <a:t>I prefer to work on many</a:t>
                      </a:r>
                      <a:r>
                        <a:rPr lang="en-GB" sz="2200" b="1" baseline="0" dirty="0" smtClean="0">
                          <a:solidFill>
                            <a:schemeClr val="bg1"/>
                          </a:solidFill>
                          <a:latin typeface="Century Gothic" panose="020B0502020202020204" pitchFamily="34" charset="0"/>
                        </a:rPr>
                        <a:t> things at once</a:t>
                      </a:r>
                      <a:endParaRPr lang="en-GB" sz="2200" b="1" dirty="0">
                        <a:solidFill>
                          <a:schemeClr val="bg1"/>
                        </a:solidFill>
                        <a:latin typeface="Century Gothic" panose="020B0502020202020204" pitchFamily="34" charset="0"/>
                      </a:endParaRPr>
                    </a:p>
                  </a:txBody>
                  <a:tcPr/>
                </a:tc>
                <a:tc>
                  <a:txBody>
                    <a:bodyPr/>
                    <a:lstStyle/>
                    <a:p>
                      <a:r>
                        <a:rPr lang="en-GB" sz="2200" b="1" dirty="0" smtClean="0">
                          <a:solidFill>
                            <a:schemeClr val="bg1"/>
                          </a:solidFill>
                          <a:latin typeface="Century Gothic" panose="020B0502020202020204" pitchFamily="34" charset="0"/>
                        </a:rPr>
                        <a:t>3 2 1 0 1 2 3</a:t>
                      </a:r>
                      <a:endParaRPr lang="en-GB" sz="2200" b="1" dirty="0">
                        <a:solidFill>
                          <a:schemeClr val="bg1"/>
                        </a:solidFill>
                        <a:latin typeface="Century Gothic" panose="020B0502020202020204" pitchFamily="34" charset="0"/>
                      </a:endParaRPr>
                    </a:p>
                  </a:txBody>
                  <a:tcPr/>
                </a:tc>
                <a:tc>
                  <a:txBody>
                    <a:bodyPr/>
                    <a:lstStyle/>
                    <a:p>
                      <a:r>
                        <a:rPr lang="en-GB" sz="2200" b="1" dirty="0" smtClean="0">
                          <a:solidFill>
                            <a:schemeClr val="bg1"/>
                          </a:solidFill>
                          <a:latin typeface="Century Gothic" panose="020B0502020202020204" pitchFamily="34" charset="0"/>
                        </a:rPr>
                        <a:t>I need to finish one thing before starting</a:t>
                      </a:r>
                      <a:r>
                        <a:rPr lang="en-GB" sz="2200" b="1" baseline="0" dirty="0" smtClean="0">
                          <a:solidFill>
                            <a:schemeClr val="bg1"/>
                          </a:solidFill>
                          <a:latin typeface="Century Gothic" panose="020B0502020202020204" pitchFamily="34" charset="0"/>
                        </a:rPr>
                        <a:t> another</a:t>
                      </a:r>
                      <a:endParaRPr lang="en-GB" sz="2200" b="1" dirty="0">
                        <a:solidFill>
                          <a:schemeClr val="bg1"/>
                        </a:solidFill>
                        <a:latin typeface="Century Gothic" panose="020B0502020202020204" pitchFamily="34" charset="0"/>
                      </a:endParaRPr>
                    </a:p>
                  </a:txBody>
                  <a:tcPr/>
                </a:tc>
              </a:tr>
              <a:tr h="524885">
                <a:tc>
                  <a:txBody>
                    <a:bodyPr/>
                    <a:lstStyle/>
                    <a:p>
                      <a:r>
                        <a:rPr lang="en-GB" sz="2400" b="1" dirty="0" smtClean="0">
                          <a:solidFill>
                            <a:schemeClr val="bg1"/>
                          </a:solidFill>
                          <a:latin typeface="Century Gothic" panose="020B0502020202020204" pitchFamily="34" charset="0"/>
                        </a:rPr>
                        <a:t>Etc.</a:t>
                      </a:r>
                      <a:endParaRPr lang="en-GB" sz="2400" b="1" dirty="0">
                        <a:solidFill>
                          <a:schemeClr val="bg1"/>
                        </a:solidFill>
                        <a:latin typeface="Century Gothic" panose="020B0502020202020204" pitchFamily="34" charset="0"/>
                      </a:endParaRPr>
                    </a:p>
                  </a:txBody>
                  <a:tcPr/>
                </a:tc>
                <a:tc>
                  <a:txBody>
                    <a:bodyPr/>
                    <a:lstStyle/>
                    <a:p>
                      <a:r>
                        <a:rPr lang="en-GB" sz="2200" b="1" dirty="0" smtClean="0">
                          <a:solidFill>
                            <a:schemeClr val="bg1"/>
                          </a:solidFill>
                          <a:latin typeface="Century Gothic" panose="020B0502020202020204" pitchFamily="34" charset="0"/>
                        </a:rPr>
                        <a:t>3 2 1 0 1 2 3</a:t>
                      </a:r>
                      <a:endParaRPr lang="en-GB" sz="2200" b="1" dirty="0">
                        <a:solidFill>
                          <a:schemeClr val="bg1"/>
                        </a:solidFill>
                        <a:latin typeface="Century Gothic" panose="020B0502020202020204" pitchFamily="34" charset="0"/>
                      </a:endParaRPr>
                    </a:p>
                  </a:txBody>
                  <a:tcPr/>
                </a:tc>
                <a:tc>
                  <a:txBody>
                    <a:bodyPr/>
                    <a:lstStyle/>
                    <a:p>
                      <a:r>
                        <a:rPr lang="en-GB" sz="2400" b="1" dirty="0" smtClean="0">
                          <a:solidFill>
                            <a:schemeClr val="bg1"/>
                          </a:solidFill>
                          <a:latin typeface="Century Gothic" panose="020B0502020202020204" pitchFamily="34" charset="0"/>
                        </a:rPr>
                        <a:t>Etc.</a:t>
                      </a:r>
                      <a:endParaRPr lang="en-GB" sz="2400" b="1" dirty="0">
                        <a:solidFill>
                          <a:schemeClr val="bg1"/>
                        </a:solidFill>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316635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116632"/>
            <a:ext cx="8712968" cy="864394"/>
          </a:xfrm>
        </p:spPr>
        <p:txBody>
          <a:bodyPr/>
          <a:lstStyle/>
          <a:p>
            <a:r>
              <a:rPr lang="en-GB" altLang="en-US" sz="3600" b="1" dirty="0" smtClean="0">
                <a:solidFill>
                  <a:srgbClr val="FFFFCC"/>
                </a:solidFill>
                <a:effectLst/>
                <a:latin typeface="Century Gothic" panose="020B0502020202020204" pitchFamily="34" charset="0"/>
                <a:cs typeface="Trebuchet MS" pitchFamily="34" charset="0"/>
              </a:rPr>
              <a:t>Learning Preferences: global: serial        </a:t>
            </a: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4194934849"/>
              </p:ext>
            </p:extLst>
          </p:nvPr>
        </p:nvGraphicFramePr>
        <p:xfrm>
          <a:off x="323528" y="1196752"/>
          <a:ext cx="8568952" cy="4740910"/>
        </p:xfrm>
        <a:graphic>
          <a:graphicData uri="http://schemas.openxmlformats.org/drawingml/2006/table">
            <a:tbl>
              <a:tblPr firstRow="1" bandRow="1">
                <a:tableStyleId>{5C22544A-7EE6-4342-B048-85BDC9FD1C3A}</a:tableStyleId>
              </a:tblPr>
              <a:tblGrid>
                <a:gridCol w="3096344"/>
                <a:gridCol w="1800200"/>
                <a:gridCol w="3672408"/>
              </a:tblGrid>
              <a:tr h="648072">
                <a:tc>
                  <a:txBody>
                    <a:bodyPr/>
                    <a:lstStyle/>
                    <a:p>
                      <a:r>
                        <a:rPr lang="en-GB" sz="2400" dirty="0" smtClean="0">
                          <a:solidFill>
                            <a:schemeClr val="tx1"/>
                          </a:solidFill>
                          <a:latin typeface="Century Gothic" panose="020B0502020202020204" pitchFamily="34" charset="0"/>
                        </a:rPr>
                        <a:t>Global</a:t>
                      </a:r>
                      <a:r>
                        <a:rPr lang="en-GB" sz="2400" baseline="0" dirty="0" smtClean="0">
                          <a:solidFill>
                            <a:schemeClr val="tx1"/>
                          </a:solidFill>
                          <a:latin typeface="Century Gothic" panose="020B0502020202020204" pitchFamily="34" charset="0"/>
                        </a:rPr>
                        <a:t> </a:t>
                      </a:r>
                      <a:endParaRPr lang="en-GB" sz="2400" dirty="0">
                        <a:solidFill>
                          <a:schemeClr val="tx1"/>
                        </a:solidFill>
                        <a:latin typeface="Century Gothic" panose="020B0502020202020204" pitchFamily="34" charset="0"/>
                      </a:endParaRPr>
                    </a:p>
                  </a:txBody>
                  <a:tcPr>
                    <a:solidFill>
                      <a:srgbClr val="00C000"/>
                    </a:solidFill>
                  </a:tcPr>
                </a:tc>
                <a:tc>
                  <a:txBody>
                    <a:bodyPr/>
                    <a:lstStyle/>
                    <a:p>
                      <a:r>
                        <a:rPr lang="en-GB" sz="2400" dirty="0" smtClean="0">
                          <a:solidFill>
                            <a:schemeClr val="tx1"/>
                          </a:solidFill>
                          <a:latin typeface="Century Gothic" panose="020B0502020202020204" pitchFamily="34" charset="0"/>
                        </a:rPr>
                        <a:t>Rating </a:t>
                      </a:r>
                      <a:endParaRPr lang="en-GB" sz="2400" dirty="0">
                        <a:solidFill>
                          <a:schemeClr val="tx1"/>
                        </a:solidFill>
                        <a:latin typeface="Century Gothic" panose="020B0502020202020204" pitchFamily="34" charset="0"/>
                      </a:endParaRPr>
                    </a:p>
                  </a:txBody>
                  <a:tcPr>
                    <a:solidFill>
                      <a:srgbClr val="00C000"/>
                    </a:solidFill>
                  </a:tcPr>
                </a:tc>
                <a:tc>
                  <a:txBody>
                    <a:bodyPr/>
                    <a:lstStyle/>
                    <a:p>
                      <a:r>
                        <a:rPr lang="en-GB" sz="2400" dirty="0" smtClean="0">
                          <a:solidFill>
                            <a:schemeClr val="tx1"/>
                          </a:solidFill>
                          <a:latin typeface="Century Gothic" panose="020B0502020202020204" pitchFamily="34" charset="0"/>
                        </a:rPr>
                        <a:t>Serial</a:t>
                      </a:r>
                      <a:r>
                        <a:rPr lang="en-GB" sz="2400" baseline="0" dirty="0" smtClean="0">
                          <a:solidFill>
                            <a:schemeClr val="tx1"/>
                          </a:solidFill>
                          <a:latin typeface="Century Gothic" panose="020B0502020202020204" pitchFamily="34" charset="0"/>
                        </a:rPr>
                        <a:t> </a:t>
                      </a:r>
                      <a:endParaRPr lang="en-GB" sz="2400" dirty="0">
                        <a:solidFill>
                          <a:schemeClr val="tx1"/>
                        </a:solidFill>
                        <a:latin typeface="Century Gothic" panose="020B0502020202020204" pitchFamily="34" charset="0"/>
                      </a:endParaRPr>
                    </a:p>
                  </a:txBody>
                  <a:tcPr>
                    <a:solidFill>
                      <a:srgbClr val="00C000"/>
                    </a:solidFill>
                  </a:tcPr>
                </a:tc>
              </a:tr>
              <a:tr h="944793">
                <a:tc>
                  <a:txBody>
                    <a:bodyPr/>
                    <a:lstStyle/>
                    <a:p>
                      <a:r>
                        <a:rPr lang="en-GB" sz="2400" b="1" dirty="0" smtClean="0">
                          <a:solidFill>
                            <a:schemeClr val="tx1"/>
                          </a:solidFill>
                          <a:latin typeface="Century Gothic" panose="020B0502020202020204" pitchFamily="34" charset="0"/>
                        </a:rPr>
                        <a:t>I start</a:t>
                      </a:r>
                      <a:r>
                        <a:rPr lang="en-GB" sz="2400" b="1" baseline="0" dirty="0" smtClean="0">
                          <a:solidFill>
                            <a:schemeClr val="tx1"/>
                          </a:solidFill>
                          <a:latin typeface="Century Gothic" panose="020B0502020202020204" pitchFamily="34" charset="0"/>
                        </a:rPr>
                        <a:t> off by gaining a broad overview</a:t>
                      </a:r>
                      <a:endParaRPr lang="en-GB" sz="2400" b="1" dirty="0">
                        <a:solidFill>
                          <a:schemeClr val="tx1"/>
                        </a:solidFill>
                        <a:latin typeface="Century Gothic" panose="020B0502020202020204" pitchFamily="34" charset="0"/>
                      </a:endParaRPr>
                    </a:p>
                  </a:txBody>
                  <a:tcPr>
                    <a:solidFill>
                      <a:srgbClr val="008000"/>
                    </a:solidFill>
                  </a:tcPr>
                </a:tc>
                <a:tc>
                  <a:txBody>
                    <a:bodyPr/>
                    <a:lstStyle/>
                    <a:p>
                      <a:r>
                        <a:rPr lang="en-GB" sz="2200" b="1" dirty="0" smtClean="0">
                          <a:solidFill>
                            <a:schemeClr val="tx1"/>
                          </a:solidFill>
                          <a:latin typeface="Century Gothic" panose="020B0502020202020204" pitchFamily="34" charset="0"/>
                        </a:rPr>
                        <a:t>3 2 1 0 1 2 3</a:t>
                      </a:r>
                      <a:endParaRPr lang="en-GB" sz="2200" b="1" dirty="0">
                        <a:solidFill>
                          <a:schemeClr val="tx1"/>
                        </a:solidFill>
                        <a:latin typeface="Century Gothic" panose="020B0502020202020204" pitchFamily="34" charset="0"/>
                      </a:endParaRPr>
                    </a:p>
                  </a:txBody>
                  <a:tcPr>
                    <a:solidFill>
                      <a:srgbClr val="008000"/>
                    </a:solidFill>
                  </a:tcPr>
                </a:tc>
                <a:tc>
                  <a:txBody>
                    <a:bodyPr/>
                    <a:lstStyle/>
                    <a:p>
                      <a:r>
                        <a:rPr lang="en-GB" sz="2400" b="1" dirty="0" smtClean="0">
                          <a:solidFill>
                            <a:schemeClr val="tx1"/>
                          </a:solidFill>
                          <a:latin typeface="Century Gothic" panose="020B0502020202020204" pitchFamily="34" charset="0"/>
                        </a:rPr>
                        <a:t>I</a:t>
                      </a:r>
                      <a:r>
                        <a:rPr lang="en-GB" sz="2400" b="1" baseline="0" dirty="0" smtClean="0">
                          <a:solidFill>
                            <a:schemeClr val="tx1"/>
                          </a:solidFill>
                          <a:latin typeface="Century Gothic" panose="020B0502020202020204" pitchFamily="34" charset="0"/>
                        </a:rPr>
                        <a:t> s</a:t>
                      </a:r>
                      <a:r>
                        <a:rPr lang="en-GB" sz="2400" b="1" dirty="0" smtClean="0">
                          <a:solidFill>
                            <a:schemeClr val="tx1"/>
                          </a:solidFill>
                          <a:latin typeface="Century Gothic" panose="020B0502020202020204" pitchFamily="34" charset="0"/>
                        </a:rPr>
                        <a:t>tart</a:t>
                      </a:r>
                      <a:r>
                        <a:rPr lang="en-GB" sz="2400" b="1" baseline="0" dirty="0" smtClean="0">
                          <a:solidFill>
                            <a:schemeClr val="tx1"/>
                          </a:solidFill>
                          <a:latin typeface="Century Gothic" panose="020B0502020202020204" pitchFamily="34" charset="0"/>
                        </a:rPr>
                        <a:t> off f</a:t>
                      </a:r>
                      <a:r>
                        <a:rPr lang="en-GB" sz="2400" b="1" dirty="0" smtClean="0">
                          <a:solidFill>
                            <a:schemeClr val="tx1"/>
                          </a:solidFill>
                          <a:latin typeface="Century Gothic" panose="020B0502020202020204" pitchFamily="34" charset="0"/>
                        </a:rPr>
                        <a:t>rom</a:t>
                      </a:r>
                      <a:r>
                        <a:rPr lang="en-GB" sz="2400" b="1" baseline="0" dirty="0" smtClean="0">
                          <a:solidFill>
                            <a:schemeClr val="tx1"/>
                          </a:solidFill>
                          <a:latin typeface="Century Gothic" panose="020B0502020202020204" pitchFamily="34" charset="0"/>
                        </a:rPr>
                        <a:t> interesting detail</a:t>
                      </a:r>
                      <a:endParaRPr lang="en-GB" sz="2400" b="1" dirty="0">
                        <a:solidFill>
                          <a:schemeClr val="tx1"/>
                        </a:solidFill>
                        <a:latin typeface="Century Gothic" panose="020B0502020202020204" pitchFamily="34" charset="0"/>
                      </a:endParaRPr>
                    </a:p>
                  </a:txBody>
                  <a:tcPr>
                    <a:solidFill>
                      <a:srgbClr val="008000"/>
                    </a:solidFill>
                  </a:tcPr>
                </a:tc>
              </a:tr>
              <a:tr h="855407">
                <a:tc>
                  <a:txBody>
                    <a:bodyPr/>
                    <a:lstStyle/>
                    <a:p>
                      <a:r>
                        <a:rPr lang="en-GB" sz="2400" b="1" dirty="0" smtClean="0">
                          <a:latin typeface="Century Gothic" panose="020B0502020202020204" pitchFamily="34" charset="0"/>
                        </a:rPr>
                        <a:t>I map</a:t>
                      </a:r>
                      <a:r>
                        <a:rPr lang="en-GB" sz="2400" b="1" baseline="0" dirty="0" smtClean="0">
                          <a:latin typeface="Century Gothic" panose="020B0502020202020204" pitchFamily="34" charset="0"/>
                        </a:rPr>
                        <a:t> out the subject in a chart</a:t>
                      </a:r>
                      <a:endParaRPr lang="en-GB" sz="2400" b="1" dirty="0">
                        <a:solidFill>
                          <a:schemeClr val="accent4">
                            <a:lumMod val="50000"/>
                          </a:schemeClr>
                        </a:solidFill>
                        <a:latin typeface="Century Gothic" panose="020B0502020202020204" pitchFamily="34" charset="0"/>
                      </a:endParaRPr>
                    </a:p>
                  </a:txBody>
                  <a:tcPr>
                    <a:solidFill>
                      <a:srgbClr val="E7F4D8"/>
                    </a:solidFill>
                  </a:tcPr>
                </a:tc>
                <a:tc>
                  <a:txBody>
                    <a:bodyPr/>
                    <a:lstStyle/>
                    <a:p>
                      <a:r>
                        <a:rPr lang="en-GB" sz="2200" b="1" dirty="0" smtClean="0">
                          <a:solidFill>
                            <a:schemeClr val="bg1"/>
                          </a:solidFill>
                          <a:latin typeface="Century Gothic" panose="020B0502020202020204" pitchFamily="34" charset="0"/>
                        </a:rPr>
                        <a:t>3 2 1 0 1 2 3</a:t>
                      </a:r>
                      <a:endParaRPr lang="en-GB" sz="2200" b="1" dirty="0">
                        <a:solidFill>
                          <a:schemeClr val="bg1"/>
                        </a:solidFill>
                        <a:latin typeface="Century Gothic" panose="020B0502020202020204" pitchFamily="34" charset="0"/>
                      </a:endParaRPr>
                    </a:p>
                  </a:txBody>
                  <a:tcPr>
                    <a:solidFill>
                      <a:srgbClr val="E7F4D8"/>
                    </a:solidFill>
                  </a:tcPr>
                </a:tc>
                <a:tc>
                  <a:txBody>
                    <a:bodyPr/>
                    <a:lstStyle/>
                    <a:p>
                      <a:r>
                        <a:rPr lang="en-GB" sz="2400" b="1" dirty="0" smtClean="0">
                          <a:latin typeface="Century Gothic" panose="020B0502020202020204" pitchFamily="34" charset="0"/>
                        </a:rPr>
                        <a:t>I</a:t>
                      </a:r>
                      <a:r>
                        <a:rPr lang="en-GB" sz="2400" b="1" baseline="0" dirty="0" smtClean="0">
                          <a:latin typeface="Century Gothic" panose="020B0502020202020204" pitchFamily="34" charset="0"/>
                        </a:rPr>
                        <a:t> p</a:t>
                      </a:r>
                      <a:r>
                        <a:rPr lang="en-GB" sz="2400" b="1" dirty="0" smtClean="0">
                          <a:latin typeface="Century Gothic" panose="020B0502020202020204" pitchFamily="34" charset="0"/>
                        </a:rPr>
                        <a:t>refer</a:t>
                      </a:r>
                      <a:r>
                        <a:rPr lang="en-GB" sz="2400" b="1" baseline="0" dirty="0" smtClean="0">
                          <a:latin typeface="Century Gothic" panose="020B0502020202020204" pitchFamily="34" charset="0"/>
                        </a:rPr>
                        <a:t> to find logical sequence</a:t>
                      </a:r>
                      <a:endParaRPr lang="en-GB" sz="2400" b="1" dirty="0">
                        <a:latin typeface="Century Gothic" panose="020B0502020202020204" pitchFamily="34" charset="0"/>
                      </a:endParaRPr>
                    </a:p>
                  </a:txBody>
                  <a:tcPr>
                    <a:solidFill>
                      <a:srgbClr val="E7F4D8"/>
                    </a:solidFill>
                  </a:tcPr>
                </a:tc>
              </a:tr>
              <a:tr h="944793">
                <a:tc>
                  <a:txBody>
                    <a:bodyPr/>
                    <a:lstStyle/>
                    <a:p>
                      <a:r>
                        <a:rPr lang="en-GB" sz="2400" b="1" dirty="0" smtClean="0">
                          <a:solidFill>
                            <a:schemeClr val="tx1"/>
                          </a:solidFill>
                          <a:latin typeface="Century Gothic" panose="020B0502020202020204" pitchFamily="34" charset="0"/>
                        </a:rPr>
                        <a:t>I</a:t>
                      </a:r>
                      <a:r>
                        <a:rPr lang="en-GB" sz="2400" b="1" baseline="0" dirty="0" smtClean="0">
                          <a:solidFill>
                            <a:schemeClr val="tx1"/>
                          </a:solidFill>
                          <a:latin typeface="Century Gothic" panose="020B0502020202020204" pitchFamily="34" charset="0"/>
                        </a:rPr>
                        <a:t> w</a:t>
                      </a:r>
                      <a:r>
                        <a:rPr lang="en-GB" sz="2400" b="1" dirty="0" smtClean="0">
                          <a:solidFill>
                            <a:schemeClr val="tx1"/>
                          </a:solidFill>
                          <a:latin typeface="Century Gothic" panose="020B0502020202020204" pitchFamily="34" charset="0"/>
                        </a:rPr>
                        <a:t>ork</a:t>
                      </a:r>
                      <a:r>
                        <a:rPr lang="en-GB" sz="2400" b="1" baseline="0" dirty="0" smtClean="0">
                          <a:solidFill>
                            <a:schemeClr val="tx1"/>
                          </a:solidFill>
                          <a:latin typeface="Century Gothic" panose="020B0502020202020204" pitchFamily="34" charset="0"/>
                        </a:rPr>
                        <a:t> from fully rounded examples</a:t>
                      </a:r>
                      <a:endParaRPr lang="en-GB" sz="2400" b="1" dirty="0">
                        <a:solidFill>
                          <a:schemeClr val="tx1"/>
                        </a:solidFill>
                        <a:latin typeface="Century Gothic" panose="020B0502020202020204" pitchFamily="34" charset="0"/>
                      </a:endParaRPr>
                    </a:p>
                  </a:txBody>
                  <a:tcPr>
                    <a:solidFill>
                      <a:srgbClr val="008000"/>
                    </a:solidFill>
                  </a:tcPr>
                </a:tc>
                <a:tc>
                  <a:txBody>
                    <a:bodyPr/>
                    <a:lstStyle/>
                    <a:p>
                      <a:r>
                        <a:rPr lang="en-GB" sz="2200" b="1" dirty="0" smtClean="0">
                          <a:solidFill>
                            <a:schemeClr val="tx1"/>
                          </a:solidFill>
                          <a:latin typeface="Century Gothic" panose="020B0502020202020204" pitchFamily="34" charset="0"/>
                        </a:rPr>
                        <a:t>3 2 1 0 1 2 3</a:t>
                      </a:r>
                      <a:endParaRPr lang="en-GB" sz="2200" b="1" dirty="0">
                        <a:solidFill>
                          <a:schemeClr val="tx1"/>
                        </a:solidFill>
                        <a:latin typeface="Century Gothic" panose="020B0502020202020204" pitchFamily="34" charset="0"/>
                      </a:endParaRPr>
                    </a:p>
                  </a:txBody>
                  <a:tcPr>
                    <a:solidFill>
                      <a:srgbClr val="008000"/>
                    </a:solidFill>
                  </a:tcPr>
                </a:tc>
                <a:tc>
                  <a:txBody>
                    <a:bodyPr/>
                    <a:lstStyle/>
                    <a:p>
                      <a:r>
                        <a:rPr lang="en-GB" sz="2400" b="1" dirty="0" smtClean="0">
                          <a:solidFill>
                            <a:schemeClr val="tx1"/>
                          </a:solidFill>
                          <a:latin typeface="Century Gothic" panose="020B0502020202020204" pitchFamily="34" charset="0"/>
                        </a:rPr>
                        <a:t>I</a:t>
                      </a:r>
                      <a:r>
                        <a:rPr lang="en-GB" sz="2400" b="1" baseline="0" dirty="0" smtClean="0">
                          <a:solidFill>
                            <a:schemeClr val="tx1"/>
                          </a:solidFill>
                          <a:latin typeface="Century Gothic" panose="020B0502020202020204" pitchFamily="34" charset="0"/>
                        </a:rPr>
                        <a:t> w</a:t>
                      </a:r>
                      <a:r>
                        <a:rPr lang="en-GB" sz="2400" b="1" dirty="0" smtClean="0">
                          <a:solidFill>
                            <a:schemeClr val="tx1"/>
                          </a:solidFill>
                          <a:latin typeface="Century Gothic" panose="020B0502020202020204" pitchFamily="34" charset="0"/>
                        </a:rPr>
                        <a:t>ork</a:t>
                      </a:r>
                      <a:r>
                        <a:rPr lang="en-GB" sz="2400" b="1" baseline="0" dirty="0" smtClean="0">
                          <a:solidFill>
                            <a:schemeClr val="tx1"/>
                          </a:solidFill>
                          <a:latin typeface="Century Gothic" panose="020B0502020202020204" pitchFamily="34" charset="0"/>
                        </a:rPr>
                        <a:t> from a clear list</a:t>
                      </a:r>
                      <a:endParaRPr lang="en-GB" sz="2400" b="1" dirty="0">
                        <a:solidFill>
                          <a:schemeClr val="tx1"/>
                        </a:solidFill>
                        <a:latin typeface="Century Gothic" panose="020B0502020202020204" pitchFamily="34" charset="0"/>
                      </a:endParaRPr>
                    </a:p>
                  </a:txBody>
                  <a:tcPr>
                    <a:solidFill>
                      <a:srgbClr val="008000"/>
                    </a:solidFill>
                  </a:tcPr>
                </a:tc>
              </a:tr>
              <a:tr h="135327">
                <a:tc>
                  <a:txBody>
                    <a:bodyPr/>
                    <a:lstStyle/>
                    <a:p>
                      <a:r>
                        <a:rPr lang="en-GB" sz="2400" b="1" dirty="0" smtClean="0">
                          <a:latin typeface="Century Gothic" panose="020B0502020202020204" pitchFamily="34" charset="0"/>
                        </a:rPr>
                        <a:t>I use</a:t>
                      </a:r>
                      <a:r>
                        <a:rPr lang="en-GB" sz="2400" b="1" baseline="0" dirty="0" smtClean="0">
                          <a:latin typeface="Century Gothic" panose="020B0502020202020204" pitchFamily="34" charset="0"/>
                        </a:rPr>
                        <a:t> ‘picture’ notes or ‘mind maps’ </a:t>
                      </a:r>
                      <a:endParaRPr lang="en-GB" sz="2400" b="1" dirty="0">
                        <a:latin typeface="Century Gothic" panose="020B0502020202020204" pitchFamily="34" charset="0"/>
                      </a:endParaRPr>
                    </a:p>
                  </a:txBody>
                  <a:tcPr>
                    <a:solidFill>
                      <a:srgbClr val="E7F4D8"/>
                    </a:solidFill>
                  </a:tcPr>
                </a:tc>
                <a:tc>
                  <a:txBody>
                    <a:bodyPr/>
                    <a:lstStyle/>
                    <a:p>
                      <a:r>
                        <a:rPr lang="en-GB" sz="2200" b="1" dirty="0" smtClean="0">
                          <a:solidFill>
                            <a:schemeClr val="bg1"/>
                          </a:solidFill>
                          <a:latin typeface="Century Gothic" panose="020B0502020202020204" pitchFamily="34" charset="0"/>
                        </a:rPr>
                        <a:t>3 2 1 0 1 2 3</a:t>
                      </a:r>
                      <a:endParaRPr lang="en-GB" sz="2200" b="1" dirty="0">
                        <a:solidFill>
                          <a:schemeClr val="bg1"/>
                        </a:solidFill>
                        <a:latin typeface="Century Gothic" panose="020B0502020202020204" pitchFamily="34" charset="0"/>
                      </a:endParaRPr>
                    </a:p>
                  </a:txBody>
                  <a:tcPr>
                    <a:solidFill>
                      <a:srgbClr val="E7F4D8"/>
                    </a:solidFill>
                  </a:tcPr>
                </a:tc>
                <a:tc>
                  <a:txBody>
                    <a:bodyPr/>
                    <a:lstStyle/>
                    <a:p>
                      <a:r>
                        <a:rPr lang="en-GB" sz="2400" b="1" dirty="0" smtClean="0">
                          <a:latin typeface="Century Gothic" panose="020B0502020202020204" pitchFamily="34" charset="0"/>
                        </a:rPr>
                        <a:t>I</a:t>
                      </a:r>
                      <a:r>
                        <a:rPr lang="en-GB" sz="2400" b="1" baseline="0" dirty="0" smtClean="0">
                          <a:latin typeface="Century Gothic" panose="020B0502020202020204" pitchFamily="34" charset="0"/>
                        </a:rPr>
                        <a:t> use headings and bullets </a:t>
                      </a:r>
                      <a:endParaRPr lang="en-GB" sz="2400" b="1" dirty="0">
                        <a:latin typeface="Century Gothic" panose="020B0502020202020204" pitchFamily="34" charset="0"/>
                      </a:endParaRPr>
                    </a:p>
                  </a:txBody>
                  <a:tcPr>
                    <a:solidFill>
                      <a:srgbClr val="E7F4D8"/>
                    </a:solidFill>
                  </a:tcPr>
                </a:tc>
              </a:tr>
              <a:tr h="524885">
                <a:tc>
                  <a:txBody>
                    <a:bodyPr/>
                    <a:lstStyle/>
                    <a:p>
                      <a:r>
                        <a:rPr lang="en-GB" sz="2400" b="1" dirty="0" smtClean="0">
                          <a:solidFill>
                            <a:schemeClr val="tx1"/>
                          </a:solidFill>
                          <a:latin typeface="Century Gothic" panose="020B0502020202020204" pitchFamily="34" charset="0"/>
                        </a:rPr>
                        <a:t>Etc.</a:t>
                      </a:r>
                      <a:endParaRPr lang="en-GB" sz="2400" b="1" dirty="0">
                        <a:solidFill>
                          <a:schemeClr val="tx1"/>
                        </a:solidFill>
                        <a:latin typeface="Century Gothic" panose="020B0502020202020204" pitchFamily="34" charset="0"/>
                      </a:endParaRPr>
                    </a:p>
                  </a:txBody>
                  <a:tcPr>
                    <a:solidFill>
                      <a:srgbClr val="008000"/>
                    </a:solidFill>
                  </a:tcPr>
                </a:tc>
                <a:tc>
                  <a:txBody>
                    <a:bodyPr/>
                    <a:lstStyle/>
                    <a:p>
                      <a:r>
                        <a:rPr lang="en-GB" sz="2200" b="1" dirty="0" smtClean="0">
                          <a:solidFill>
                            <a:schemeClr val="tx1"/>
                          </a:solidFill>
                          <a:latin typeface="Century Gothic" panose="020B0502020202020204" pitchFamily="34" charset="0"/>
                        </a:rPr>
                        <a:t>3 2 1 0 1 2 3</a:t>
                      </a:r>
                      <a:endParaRPr lang="en-GB" sz="2200" b="1" dirty="0">
                        <a:solidFill>
                          <a:schemeClr val="tx1"/>
                        </a:solidFill>
                        <a:latin typeface="Century Gothic" panose="020B0502020202020204" pitchFamily="34" charset="0"/>
                      </a:endParaRPr>
                    </a:p>
                  </a:txBody>
                  <a:tcPr>
                    <a:solidFill>
                      <a:srgbClr val="008000"/>
                    </a:solidFill>
                  </a:tcPr>
                </a:tc>
                <a:tc>
                  <a:txBody>
                    <a:bodyPr/>
                    <a:lstStyle/>
                    <a:p>
                      <a:r>
                        <a:rPr lang="en-GB" sz="2400" b="1" dirty="0" smtClean="0">
                          <a:solidFill>
                            <a:schemeClr val="tx1"/>
                          </a:solidFill>
                          <a:latin typeface="Century Gothic" panose="020B0502020202020204" pitchFamily="34" charset="0"/>
                        </a:rPr>
                        <a:t>Etc.</a:t>
                      </a:r>
                      <a:endParaRPr lang="en-GB" sz="2400" b="1" dirty="0">
                        <a:solidFill>
                          <a:schemeClr val="tx1"/>
                        </a:solidFill>
                        <a:latin typeface="Century Gothic" panose="020B0502020202020204" pitchFamily="34" charset="0"/>
                      </a:endParaRPr>
                    </a:p>
                  </a:txBody>
                  <a:tcPr>
                    <a:solidFill>
                      <a:srgbClr val="008000"/>
                    </a:solidFill>
                  </a:tcPr>
                </a:tc>
              </a:tr>
            </a:tbl>
          </a:graphicData>
        </a:graphic>
      </p:graphicFrame>
    </p:spTree>
    <p:extLst>
      <p:ext uri="{BB962C8B-B14F-4D97-AF65-F5344CB8AC3E}">
        <p14:creationId xmlns:p14="http://schemas.microsoft.com/office/powerpoint/2010/main" val="113880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380" y="825856"/>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574" y="3776524"/>
            <a:ext cx="596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221" y="2934178"/>
            <a:ext cx="596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003" y="2403953"/>
            <a:ext cx="596900" cy="530225"/>
          </a:xfrm>
          <a:prstGeom prst="rect">
            <a:avLst/>
          </a:prstGeom>
          <a:solidFill>
            <a:srgbClr val="FFFF00"/>
          </a:solidFill>
          <a:ln>
            <a:noFill/>
          </a:ln>
          <a:effectLst/>
        </p:spPr>
      </p:pic>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54" y="1868266"/>
            <a:ext cx="596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093" y="1329912"/>
            <a:ext cx="596900" cy="530225"/>
          </a:xfrm>
          <a:prstGeom prst="rect">
            <a:avLst/>
          </a:prstGeom>
          <a:solidFill>
            <a:srgbClr val="FF0066"/>
          </a:solidFill>
          <a:ln>
            <a:noFill/>
          </a:ln>
          <a:effectLst/>
        </p:spPr>
      </p:pic>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175" y="4300398"/>
            <a:ext cx="596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070" y="4830624"/>
            <a:ext cx="596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875" y="5903845"/>
            <a:ext cx="596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457" y="5360849"/>
            <a:ext cx="596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53446" y="832861"/>
            <a:ext cx="288032" cy="523220"/>
          </a:xfrm>
          <a:prstGeom prst="rect">
            <a:avLst/>
          </a:prstGeom>
          <a:noFill/>
        </p:spPr>
        <p:txBody>
          <a:bodyPr wrap="square" rtlCol="0">
            <a:spAutoFit/>
          </a:bodyPr>
          <a:lstStyle/>
          <a:p>
            <a:r>
              <a:rPr lang="en-GB" sz="2800" b="1" dirty="0"/>
              <a:t>S</a:t>
            </a:r>
          </a:p>
        </p:txBody>
      </p:sp>
      <p:sp>
        <p:nvSpPr>
          <p:cNvPr id="4" name="TextBox 3"/>
          <p:cNvSpPr txBox="1"/>
          <p:nvPr/>
        </p:nvSpPr>
        <p:spPr>
          <a:xfrm>
            <a:off x="1926819" y="1345046"/>
            <a:ext cx="288032" cy="523220"/>
          </a:xfrm>
          <a:prstGeom prst="rect">
            <a:avLst/>
          </a:prstGeom>
          <a:noFill/>
        </p:spPr>
        <p:txBody>
          <a:bodyPr wrap="square" rtlCol="0">
            <a:spAutoFit/>
          </a:bodyPr>
          <a:lstStyle/>
          <a:p>
            <a:r>
              <a:rPr lang="en-GB" sz="2800" b="1" dirty="0"/>
              <a:t>H</a:t>
            </a:r>
          </a:p>
        </p:txBody>
      </p:sp>
      <p:sp>
        <p:nvSpPr>
          <p:cNvPr id="5" name="TextBox 4"/>
          <p:cNvSpPr txBox="1"/>
          <p:nvPr/>
        </p:nvSpPr>
        <p:spPr>
          <a:xfrm>
            <a:off x="1926819" y="1897129"/>
            <a:ext cx="288032" cy="523220"/>
          </a:xfrm>
          <a:prstGeom prst="rect">
            <a:avLst/>
          </a:prstGeom>
          <a:noFill/>
        </p:spPr>
        <p:txBody>
          <a:bodyPr wrap="square" rtlCol="0">
            <a:spAutoFit/>
          </a:bodyPr>
          <a:lstStyle/>
          <a:p>
            <a:r>
              <a:rPr lang="en-GB" sz="2800" b="1" dirty="0"/>
              <a:t>A</a:t>
            </a:r>
          </a:p>
        </p:txBody>
      </p:sp>
      <p:sp>
        <p:nvSpPr>
          <p:cNvPr id="6" name="TextBox 5"/>
          <p:cNvSpPr txBox="1"/>
          <p:nvPr/>
        </p:nvSpPr>
        <p:spPr>
          <a:xfrm>
            <a:off x="1943592" y="2420481"/>
            <a:ext cx="288032" cy="523220"/>
          </a:xfrm>
          <a:prstGeom prst="rect">
            <a:avLst/>
          </a:prstGeom>
          <a:noFill/>
        </p:spPr>
        <p:txBody>
          <a:bodyPr wrap="square" rtlCol="0">
            <a:spAutoFit/>
          </a:bodyPr>
          <a:lstStyle/>
          <a:p>
            <a:r>
              <a:rPr lang="en-GB" sz="2800" b="1" dirty="0" smtClean="0"/>
              <a:t>P</a:t>
            </a:r>
            <a:endParaRPr lang="en-GB" sz="2800" b="1" dirty="0"/>
          </a:p>
        </p:txBody>
      </p:sp>
      <p:sp>
        <p:nvSpPr>
          <p:cNvPr id="7" name="TextBox 6"/>
          <p:cNvSpPr txBox="1"/>
          <p:nvPr/>
        </p:nvSpPr>
        <p:spPr>
          <a:xfrm>
            <a:off x="1892012" y="2915996"/>
            <a:ext cx="288032" cy="523220"/>
          </a:xfrm>
          <a:prstGeom prst="rect">
            <a:avLst/>
          </a:prstGeom>
          <a:noFill/>
        </p:spPr>
        <p:txBody>
          <a:bodyPr wrap="square" rtlCol="0">
            <a:spAutoFit/>
          </a:bodyPr>
          <a:lstStyle/>
          <a:p>
            <a:r>
              <a:rPr lang="en-GB" sz="2800" b="1" dirty="0" smtClean="0"/>
              <a:t>E</a:t>
            </a:r>
            <a:endParaRPr lang="en-GB" sz="2800" b="1" dirty="0"/>
          </a:p>
        </p:txBody>
      </p:sp>
      <p:sp>
        <p:nvSpPr>
          <p:cNvPr id="8" name="TextBox 7"/>
          <p:cNvSpPr txBox="1"/>
          <p:nvPr/>
        </p:nvSpPr>
        <p:spPr>
          <a:xfrm>
            <a:off x="1926854" y="3770172"/>
            <a:ext cx="288032" cy="523220"/>
          </a:xfrm>
          <a:prstGeom prst="rect">
            <a:avLst/>
          </a:prstGeom>
          <a:noFill/>
        </p:spPr>
        <p:txBody>
          <a:bodyPr wrap="square" rtlCol="0">
            <a:spAutoFit/>
          </a:bodyPr>
          <a:lstStyle/>
          <a:p>
            <a:r>
              <a:rPr lang="en-GB" sz="2800" b="1" dirty="0"/>
              <a:t>S</a:t>
            </a:r>
          </a:p>
        </p:txBody>
      </p:sp>
      <p:sp>
        <p:nvSpPr>
          <p:cNvPr id="9" name="TextBox 8"/>
          <p:cNvSpPr txBox="1"/>
          <p:nvPr/>
        </p:nvSpPr>
        <p:spPr>
          <a:xfrm>
            <a:off x="1909573" y="4350549"/>
            <a:ext cx="277614" cy="523220"/>
          </a:xfrm>
          <a:prstGeom prst="rect">
            <a:avLst/>
          </a:prstGeom>
          <a:noFill/>
        </p:spPr>
        <p:txBody>
          <a:bodyPr wrap="square" rtlCol="0">
            <a:spAutoFit/>
          </a:bodyPr>
          <a:lstStyle/>
          <a:p>
            <a:r>
              <a:rPr lang="en-GB" sz="2800" b="1" dirty="0" smtClean="0"/>
              <a:t>H</a:t>
            </a:r>
            <a:endParaRPr lang="en-GB" sz="2800" b="1" dirty="0"/>
          </a:p>
        </p:txBody>
      </p:sp>
      <p:sp>
        <p:nvSpPr>
          <p:cNvPr id="10" name="TextBox 9"/>
          <p:cNvSpPr txBox="1"/>
          <p:nvPr/>
        </p:nvSpPr>
        <p:spPr>
          <a:xfrm>
            <a:off x="1926757" y="4873769"/>
            <a:ext cx="267196" cy="523220"/>
          </a:xfrm>
          <a:prstGeom prst="rect">
            <a:avLst/>
          </a:prstGeom>
          <a:noFill/>
        </p:spPr>
        <p:txBody>
          <a:bodyPr wrap="square" rtlCol="0">
            <a:spAutoFit/>
          </a:bodyPr>
          <a:lstStyle/>
          <a:p>
            <a:r>
              <a:rPr lang="en-GB" sz="2800" b="1" dirty="0" smtClean="0"/>
              <a:t>A</a:t>
            </a:r>
            <a:endParaRPr lang="en-GB" sz="2800" b="1" dirty="0"/>
          </a:p>
        </p:txBody>
      </p:sp>
      <p:sp>
        <p:nvSpPr>
          <p:cNvPr id="11" name="TextBox 10"/>
          <p:cNvSpPr txBox="1"/>
          <p:nvPr/>
        </p:nvSpPr>
        <p:spPr>
          <a:xfrm>
            <a:off x="1939971" y="5385876"/>
            <a:ext cx="253982" cy="523220"/>
          </a:xfrm>
          <a:prstGeom prst="rect">
            <a:avLst/>
          </a:prstGeom>
          <a:noFill/>
        </p:spPr>
        <p:txBody>
          <a:bodyPr wrap="square" rtlCol="0">
            <a:spAutoFit/>
          </a:bodyPr>
          <a:lstStyle/>
          <a:p>
            <a:r>
              <a:rPr lang="en-GB" sz="2800" b="1" dirty="0" smtClean="0"/>
              <a:t>P</a:t>
            </a:r>
            <a:endParaRPr lang="en-GB" sz="2800" b="1" dirty="0"/>
          </a:p>
        </p:txBody>
      </p:sp>
      <p:sp>
        <p:nvSpPr>
          <p:cNvPr id="12" name="TextBox 11"/>
          <p:cNvSpPr txBox="1"/>
          <p:nvPr/>
        </p:nvSpPr>
        <p:spPr>
          <a:xfrm>
            <a:off x="1947109" y="5948246"/>
            <a:ext cx="274818" cy="523220"/>
          </a:xfrm>
          <a:prstGeom prst="rect">
            <a:avLst/>
          </a:prstGeom>
          <a:noFill/>
        </p:spPr>
        <p:txBody>
          <a:bodyPr wrap="square" rtlCol="0">
            <a:spAutoFit/>
          </a:bodyPr>
          <a:lstStyle/>
          <a:p>
            <a:r>
              <a:rPr lang="en-GB" sz="2800" b="1" dirty="0" smtClean="0"/>
              <a:t>E</a:t>
            </a:r>
            <a:endParaRPr lang="en-GB" sz="2800" b="1" dirty="0"/>
          </a:p>
        </p:txBody>
      </p:sp>
      <p:sp>
        <p:nvSpPr>
          <p:cNvPr id="13" name="Rectangle 12"/>
          <p:cNvSpPr/>
          <p:nvPr/>
        </p:nvSpPr>
        <p:spPr>
          <a:xfrm>
            <a:off x="2431075" y="829474"/>
            <a:ext cx="377283"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924" y="825856"/>
            <a:ext cx="3968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17" y="3776523"/>
            <a:ext cx="3968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195" y="3770172"/>
            <a:ext cx="3968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689" y="3776524"/>
            <a:ext cx="3968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092155" y="1325748"/>
            <a:ext cx="360040" cy="503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5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25" y="4306749"/>
            <a:ext cx="384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39" y="4300397"/>
            <a:ext cx="384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000" y="4306749"/>
            <a:ext cx="384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89" y="1326221"/>
            <a:ext cx="369768" cy="51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450000" y="1858828"/>
            <a:ext cx="348015" cy="4994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990" y="4836974"/>
            <a:ext cx="37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515" y="4836974"/>
            <a:ext cx="37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3"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5970" y="4836974"/>
            <a:ext cx="37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606" y="4836974"/>
            <a:ext cx="37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066" y="1860137"/>
            <a:ext cx="37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443" y="1860137"/>
            <a:ext cx="37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412154" y="2407127"/>
            <a:ext cx="360040" cy="523875"/>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7"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906" y="2394426"/>
            <a:ext cx="3841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8"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3428" y="2398491"/>
            <a:ext cx="3841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9"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5943" y="2400993"/>
            <a:ext cx="3841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405903" y="2934178"/>
            <a:ext cx="360040" cy="524253"/>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737" y="2934178"/>
            <a:ext cx="3841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1"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5891074"/>
            <a:ext cx="3841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2"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743" y="5891073"/>
            <a:ext cx="3841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3"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1918" y="5891074"/>
            <a:ext cx="3841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88024" y="3754775"/>
            <a:ext cx="3888432" cy="2554545"/>
          </a:xfrm>
          <a:prstGeom prst="rect">
            <a:avLst/>
          </a:prstGeom>
          <a:noFill/>
        </p:spPr>
        <p:txBody>
          <a:bodyPr wrap="square" rtlCol="0">
            <a:spAutoFit/>
          </a:bodyPr>
          <a:lstStyle/>
          <a:p>
            <a:pPr marL="285750" indent="-285750">
              <a:buFont typeface="Arial" pitchFamily="34" charset="0"/>
              <a:buChar char="•"/>
            </a:pPr>
            <a:r>
              <a:rPr lang="en-GB" sz="3200" b="1" dirty="0" smtClean="0"/>
              <a:t>Skills </a:t>
            </a:r>
          </a:p>
          <a:p>
            <a:pPr marL="285750" indent="-285750">
              <a:buFont typeface="Arial" pitchFamily="34" charset="0"/>
              <a:buChar char="•"/>
            </a:pPr>
            <a:r>
              <a:rPr lang="en-GB" sz="3200" b="1" dirty="0" smtClean="0"/>
              <a:t>Habits</a:t>
            </a:r>
          </a:p>
          <a:p>
            <a:pPr marL="285750" indent="-285750">
              <a:buFont typeface="Arial" pitchFamily="34" charset="0"/>
              <a:buChar char="•"/>
            </a:pPr>
            <a:r>
              <a:rPr lang="en-GB" sz="3200" b="1" dirty="0" smtClean="0"/>
              <a:t>Attitudes</a:t>
            </a:r>
          </a:p>
          <a:p>
            <a:pPr marL="285750" indent="-285750">
              <a:buFont typeface="Arial" pitchFamily="34" charset="0"/>
              <a:buChar char="•"/>
            </a:pPr>
            <a:r>
              <a:rPr lang="en-GB" sz="3200" b="1" dirty="0" smtClean="0"/>
              <a:t>Preferences</a:t>
            </a:r>
          </a:p>
          <a:p>
            <a:pPr marL="285750" indent="-285750">
              <a:buFont typeface="Arial" pitchFamily="34" charset="0"/>
              <a:buChar char="•"/>
            </a:pPr>
            <a:r>
              <a:rPr lang="en-GB" sz="3200" b="1" dirty="0" smtClean="0"/>
              <a:t>Experience</a:t>
            </a:r>
            <a:endParaRPr lang="en-GB" sz="3200" b="1" dirty="0"/>
          </a:p>
        </p:txBody>
      </p:sp>
      <p:sp>
        <p:nvSpPr>
          <p:cNvPr id="19" name="TextBox 18"/>
          <p:cNvSpPr txBox="1"/>
          <p:nvPr/>
        </p:nvSpPr>
        <p:spPr>
          <a:xfrm>
            <a:off x="179512" y="143054"/>
            <a:ext cx="1856515" cy="523220"/>
          </a:xfrm>
          <a:prstGeom prst="rect">
            <a:avLst/>
          </a:prstGeom>
          <a:noFill/>
        </p:spPr>
        <p:txBody>
          <a:bodyPr wrap="square" rtlCol="0">
            <a:spAutoFit/>
          </a:bodyPr>
          <a:lstStyle/>
          <a:p>
            <a:r>
              <a:rPr lang="en-GB" sz="2800" b="1" dirty="0" smtClean="0"/>
              <a:t>Weak (-)</a:t>
            </a:r>
            <a:endParaRPr lang="en-GB" sz="2800" b="1" dirty="0"/>
          </a:p>
        </p:txBody>
      </p:sp>
      <p:sp>
        <p:nvSpPr>
          <p:cNvPr id="20" name="TextBox 19"/>
          <p:cNvSpPr txBox="1"/>
          <p:nvPr/>
        </p:nvSpPr>
        <p:spPr>
          <a:xfrm>
            <a:off x="2492266" y="119701"/>
            <a:ext cx="2007725" cy="523220"/>
          </a:xfrm>
          <a:prstGeom prst="rect">
            <a:avLst/>
          </a:prstGeom>
          <a:noFill/>
        </p:spPr>
        <p:txBody>
          <a:bodyPr wrap="square" rtlCol="0">
            <a:spAutoFit/>
          </a:bodyPr>
          <a:lstStyle/>
          <a:p>
            <a:r>
              <a:rPr lang="en-GB" sz="2800" b="1" dirty="0" smtClean="0"/>
              <a:t>Strong (+)</a:t>
            </a:r>
            <a:endParaRPr lang="en-GB" sz="2800" b="1" dirty="0"/>
          </a:p>
        </p:txBody>
      </p:sp>
      <p:sp>
        <p:nvSpPr>
          <p:cNvPr id="51" name="Rectangle 3"/>
          <p:cNvSpPr txBox="1">
            <a:spLocks noChangeArrowheads="1"/>
          </p:cNvSpPr>
          <p:nvPr/>
        </p:nvSpPr>
        <p:spPr>
          <a:xfrm>
            <a:off x="4932040" y="-288587"/>
            <a:ext cx="4032448" cy="3933611"/>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spcBef>
                <a:spcPct val="60000"/>
              </a:spcBef>
              <a:spcAft>
                <a:spcPts val="1200"/>
              </a:spcAft>
              <a:buClr>
                <a:schemeClr val="tx1"/>
              </a:buClr>
              <a:buSzPct val="140000"/>
              <a:buNone/>
            </a:pPr>
            <a:r>
              <a:rPr lang="en-GB" sz="4400" b="1" dirty="0" smtClean="0">
                <a:solidFill>
                  <a:srgbClr val="FFFFCC"/>
                </a:solidFill>
                <a:latin typeface="Century Gothic" panose="020B0502020202020204" pitchFamily="34" charset="0"/>
              </a:rPr>
              <a:t>SHAPE </a:t>
            </a:r>
          </a:p>
          <a:p>
            <a:pPr marL="18288" indent="0">
              <a:spcBef>
                <a:spcPct val="60000"/>
              </a:spcBef>
              <a:spcAft>
                <a:spcPts val="1200"/>
              </a:spcAft>
              <a:buClr>
                <a:schemeClr val="tx1"/>
              </a:buClr>
              <a:buSzPct val="140000"/>
              <a:buNone/>
            </a:pPr>
            <a:r>
              <a:rPr lang="en-GB" sz="3600" b="1" dirty="0" smtClean="0">
                <a:latin typeface="Century Gothic" panose="020B0502020202020204" pitchFamily="34" charset="0"/>
              </a:rPr>
              <a:t>- </a:t>
            </a:r>
            <a:r>
              <a:rPr lang="en-GB" sz="3200" b="1" dirty="0" smtClean="0">
                <a:latin typeface="Century Gothic" panose="020B0502020202020204" pitchFamily="34" charset="0"/>
              </a:rPr>
              <a:t>A reflective tool  for </a:t>
            </a:r>
            <a:r>
              <a:rPr lang="en-GB" sz="3200" b="1" dirty="0">
                <a:latin typeface="Century Gothic" panose="020B0502020202020204" pitchFamily="34" charset="0"/>
              </a:rPr>
              <a:t>analysing own </a:t>
            </a:r>
            <a:r>
              <a:rPr lang="en-GB" sz="3200" b="1" dirty="0" smtClean="0">
                <a:latin typeface="Century Gothic" panose="020B0502020202020204" pitchFamily="34" charset="0"/>
              </a:rPr>
              <a:t>performance</a:t>
            </a:r>
            <a:endParaRPr lang="en-GB" altLang="en-US" sz="3200" b="1" dirty="0" smtClean="0">
              <a:latin typeface="Century Gothic" panose="020B0502020202020204" pitchFamily="34" charset="0"/>
            </a:endParaRPr>
          </a:p>
        </p:txBody>
      </p:sp>
    </p:spTree>
    <p:extLst>
      <p:ext uri="{BB962C8B-B14F-4D97-AF65-F5344CB8AC3E}">
        <p14:creationId xmlns:p14="http://schemas.microsoft.com/office/powerpoint/2010/main" val="31454915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1124744"/>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latin typeface="Century Gothic" panose="020B0502020202020204" pitchFamily="34" charset="0"/>
              </a:rPr>
              <a:t>S</a:t>
            </a:r>
            <a:endParaRPr lang="en-GB" sz="2800" b="1" dirty="0">
              <a:latin typeface="Century Gothic" panose="020B0502020202020204" pitchFamily="34" charset="0"/>
            </a:endParaRPr>
          </a:p>
        </p:txBody>
      </p:sp>
      <p:sp>
        <p:nvSpPr>
          <p:cNvPr id="13" name="Rectangle 12"/>
          <p:cNvSpPr/>
          <p:nvPr/>
        </p:nvSpPr>
        <p:spPr>
          <a:xfrm>
            <a:off x="2430463" y="1124745"/>
            <a:ext cx="447849" cy="49417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2430463" y="3140199"/>
            <a:ext cx="1240358" cy="504825"/>
          </a:xfrm>
          <a:prstGeom prst="rect">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37" name="TextBox 18"/>
          <p:cNvSpPr txBox="1">
            <a:spLocks noChangeArrowheads="1"/>
          </p:cNvSpPr>
          <p:nvPr/>
        </p:nvSpPr>
        <p:spPr bwMode="auto">
          <a:xfrm>
            <a:off x="107504" y="817548"/>
            <a:ext cx="2088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sz="2800" dirty="0" smtClean="0"/>
              <a:t> </a:t>
            </a:r>
            <a:r>
              <a:rPr lang="en-GB" sz="2600" dirty="0" smtClean="0">
                <a:sym typeface="Wingdings"/>
              </a:rPr>
              <a:t></a:t>
            </a:r>
            <a:r>
              <a:rPr lang="en-GB" sz="2600" dirty="0" smtClean="0"/>
              <a:t>Weaker </a:t>
            </a:r>
            <a:endParaRPr lang="en-GB" sz="2600" dirty="0"/>
          </a:p>
        </p:txBody>
      </p:sp>
      <p:sp>
        <p:nvSpPr>
          <p:cNvPr id="12338" name="TextBox 19"/>
          <p:cNvSpPr txBox="1">
            <a:spLocks noChangeArrowheads="1"/>
          </p:cNvSpPr>
          <p:nvPr/>
        </p:nvSpPr>
        <p:spPr bwMode="auto">
          <a:xfrm>
            <a:off x="2915816" y="848325"/>
            <a:ext cx="24482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sz="2600" dirty="0" smtClean="0"/>
              <a:t>Stronger </a:t>
            </a:r>
            <a:r>
              <a:rPr lang="en-GB" sz="2600" dirty="0" smtClean="0">
                <a:sym typeface="Wingdings"/>
              </a:rPr>
              <a:t></a:t>
            </a:r>
            <a:endParaRPr lang="en-GB" sz="2600" dirty="0"/>
          </a:p>
        </p:txBody>
      </p:sp>
      <p:sp>
        <p:nvSpPr>
          <p:cNvPr id="35" name="Rectangle 34"/>
          <p:cNvSpPr/>
          <p:nvPr/>
        </p:nvSpPr>
        <p:spPr>
          <a:xfrm>
            <a:off x="1393651" y="1628800"/>
            <a:ext cx="447849" cy="4783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p:cNvSpPr/>
          <p:nvPr/>
        </p:nvSpPr>
        <p:spPr>
          <a:xfrm>
            <a:off x="1151683" y="2107114"/>
            <a:ext cx="684014" cy="529798"/>
          </a:xfrm>
          <a:prstGeom prst="rect">
            <a:avLst/>
          </a:prstGeom>
          <a:solidFill>
            <a:srgbClr val="92D050"/>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36"/>
          <p:cNvSpPr/>
          <p:nvPr/>
        </p:nvSpPr>
        <p:spPr>
          <a:xfrm>
            <a:off x="1387847" y="2642494"/>
            <a:ext cx="447849" cy="49847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Rectangle 37"/>
          <p:cNvSpPr/>
          <p:nvPr/>
        </p:nvSpPr>
        <p:spPr>
          <a:xfrm>
            <a:off x="2446338" y="5891214"/>
            <a:ext cx="1240358" cy="490884"/>
          </a:xfrm>
          <a:prstGeom prst="rect">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ectangle 38"/>
          <p:cNvSpPr/>
          <p:nvPr/>
        </p:nvSpPr>
        <p:spPr>
          <a:xfrm>
            <a:off x="2443162" y="4830763"/>
            <a:ext cx="1336749" cy="530225"/>
          </a:xfrm>
          <a:prstGeom prst="rect">
            <a:avLst/>
          </a:prstGeom>
          <a:solidFill>
            <a:srgbClr val="92D050"/>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Rectangle 39"/>
          <p:cNvSpPr/>
          <p:nvPr/>
        </p:nvSpPr>
        <p:spPr>
          <a:xfrm>
            <a:off x="2443162" y="4365924"/>
            <a:ext cx="447849" cy="4648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Rectangle 40"/>
          <p:cNvSpPr/>
          <p:nvPr/>
        </p:nvSpPr>
        <p:spPr>
          <a:xfrm>
            <a:off x="1393651" y="3861867"/>
            <a:ext cx="447849" cy="5032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Rectangle 41"/>
          <p:cNvSpPr/>
          <p:nvPr/>
        </p:nvSpPr>
        <p:spPr>
          <a:xfrm>
            <a:off x="2446338" y="5374035"/>
            <a:ext cx="901526" cy="503237"/>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TextBox 42"/>
          <p:cNvSpPr txBox="1"/>
          <p:nvPr/>
        </p:nvSpPr>
        <p:spPr>
          <a:xfrm>
            <a:off x="251520" y="116632"/>
            <a:ext cx="8496944" cy="707886"/>
          </a:xfrm>
          <a:prstGeom prst="rect">
            <a:avLst/>
          </a:prstGeom>
          <a:noFill/>
        </p:spPr>
        <p:txBody>
          <a:bodyPr wrap="square">
            <a:spAutoFit/>
          </a:bodyPr>
          <a:lstStyle/>
          <a:p>
            <a:pPr>
              <a:defRPr/>
            </a:pPr>
            <a:r>
              <a:rPr lang="en-GB" sz="4000" b="1" dirty="0" smtClean="0">
                <a:solidFill>
                  <a:srgbClr val="FFFFCC"/>
                </a:solidFill>
                <a:latin typeface="Century Gothic" panose="020B0502020202020204" pitchFamily="34" charset="0"/>
              </a:rPr>
              <a:t>Start with reflection on SHAPE </a:t>
            </a:r>
            <a:endParaRPr lang="en-GB" sz="4000" b="1" dirty="0">
              <a:solidFill>
                <a:srgbClr val="FFFFCC"/>
              </a:solidFill>
              <a:latin typeface="Century Gothic" panose="020B0502020202020204" pitchFamily="34" charset="0"/>
            </a:endParaRPr>
          </a:p>
        </p:txBody>
      </p:sp>
      <p:sp>
        <p:nvSpPr>
          <p:cNvPr id="44" name="Rectangle 43"/>
          <p:cNvSpPr/>
          <p:nvPr/>
        </p:nvSpPr>
        <p:spPr>
          <a:xfrm>
            <a:off x="1835498" y="1618922"/>
            <a:ext cx="576262" cy="513934"/>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latin typeface="Century Gothic" panose="020B0502020202020204" pitchFamily="34" charset="0"/>
              </a:rPr>
              <a:t>H</a:t>
            </a:r>
            <a:endParaRPr lang="en-GB" sz="2800" b="1" dirty="0">
              <a:latin typeface="Century Gothic" panose="020B0502020202020204" pitchFamily="34" charset="0"/>
            </a:endParaRPr>
          </a:p>
        </p:txBody>
      </p:sp>
      <p:sp>
        <p:nvSpPr>
          <p:cNvPr id="48" name="Rectangle 47"/>
          <p:cNvSpPr/>
          <p:nvPr/>
        </p:nvSpPr>
        <p:spPr>
          <a:xfrm>
            <a:off x="1835696" y="3860279"/>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latin typeface="Century Gothic" panose="020B0502020202020204" pitchFamily="34" charset="0"/>
              </a:rPr>
              <a:t>S</a:t>
            </a:r>
            <a:endParaRPr lang="en-GB" sz="2800" b="1" dirty="0">
              <a:latin typeface="Century Gothic" panose="020B0502020202020204" pitchFamily="34" charset="0"/>
            </a:endParaRPr>
          </a:p>
        </p:txBody>
      </p:sp>
      <p:sp>
        <p:nvSpPr>
          <p:cNvPr id="49" name="Rectangle 48"/>
          <p:cNvSpPr/>
          <p:nvPr/>
        </p:nvSpPr>
        <p:spPr>
          <a:xfrm>
            <a:off x="1835696" y="4364335"/>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latin typeface="Century Gothic" panose="020B0502020202020204" pitchFamily="34" charset="0"/>
              </a:rPr>
              <a:t>H</a:t>
            </a:r>
          </a:p>
        </p:txBody>
      </p:sp>
      <p:sp>
        <p:nvSpPr>
          <p:cNvPr id="50" name="Rectangle 49"/>
          <p:cNvSpPr/>
          <p:nvPr/>
        </p:nvSpPr>
        <p:spPr>
          <a:xfrm>
            <a:off x="1835696" y="4868391"/>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latin typeface="Century Gothic" panose="020B0502020202020204" pitchFamily="34" charset="0"/>
              </a:rPr>
              <a:t>A</a:t>
            </a:r>
            <a:endParaRPr lang="en-GB" sz="2800" b="1" dirty="0">
              <a:latin typeface="Century Gothic" panose="020B0502020202020204" pitchFamily="34" charset="0"/>
            </a:endParaRPr>
          </a:p>
        </p:txBody>
      </p:sp>
      <p:sp>
        <p:nvSpPr>
          <p:cNvPr id="51" name="Rectangle 50"/>
          <p:cNvSpPr/>
          <p:nvPr/>
        </p:nvSpPr>
        <p:spPr>
          <a:xfrm>
            <a:off x="1835696" y="5372447"/>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latin typeface="Century Gothic" panose="020B0502020202020204" pitchFamily="34" charset="0"/>
              </a:rPr>
              <a:t>P</a:t>
            </a:r>
          </a:p>
        </p:txBody>
      </p:sp>
      <p:sp>
        <p:nvSpPr>
          <p:cNvPr id="52" name="Rectangle 51"/>
          <p:cNvSpPr/>
          <p:nvPr/>
        </p:nvSpPr>
        <p:spPr>
          <a:xfrm>
            <a:off x="1855788" y="5877272"/>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latin typeface="Century Gothic" panose="020B0502020202020204" pitchFamily="34" charset="0"/>
              </a:rPr>
              <a:t>E</a:t>
            </a:r>
          </a:p>
        </p:txBody>
      </p:sp>
      <p:sp>
        <p:nvSpPr>
          <p:cNvPr id="53" name="Rectangle 52"/>
          <p:cNvSpPr/>
          <p:nvPr/>
        </p:nvSpPr>
        <p:spPr>
          <a:xfrm>
            <a:off x="1835696" y="3140199"/>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latin typeface="Century Gothic" panose="020B0502020202020204" pitchFamily="34" charset="0"/>
              </a:rPr>
              <a:t>E</a:t>
            </a:r>
          </a:p>
        </p:txBody>
      </p:sp>
      <p:sp>
        <p:nvSpPr>
          <p:cNvPr id="54" name="Rectangle 53"/>
          <p:cNvSpPr/>
          <p:nvPr/>
        </p:nvSpPr>
        <p:spPr>
          <a:xfrm>
            <a:off x="1835696" y="2636143"/>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latin typeface="Century Gothic" panose="020B0502020202020204" pitchFamily="34" charset="0"/>
              </a:rPr>
              <a:t>P</a:t>
            </a:r>
            <a:endParaRPr lang="en-GB" sz="2800" b="1" dirty="0">
              <a:latin typeface="Century Gothic" panose="020B0502020202020204" pitchFamily="34" charset="0"/>
            </a:endParaRPr>
          </a:p>
        </p:txBody>
      </p:sp>
      <p:sp>
        <p:nvSpPr>
          <p:cNvPr id="55" name="Rectangle 54"/>
          <p:cNvSpPr/>
          <p:nvPr/>
        </p:nvSpPr>
        <p:spPr>
          <a:xfrm>
            <a:off x="1835696" y="2097236"/>
            <a:ext cx="576262" cy="539676"/>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latin typeface="Century Gothic" panose="020B0502020202020204" pitchFamily="34" charset="0"/>
              </a:rPr>
              <a:t>A</a:t>
            </a:r>
            <a:endParaRPr lang="en-GB" sz="2800" b="1" dirty="0">
              <a:latin typeface="Century Gothic" panose="020B0502020202020204" pitchFamily="34" charset="0"/>
            </a:endParaRPr>
          </a:p>
        </p:txBody>
      </p:sp>
      <p:sp>
        <p:nvSpPr>
          <p:cNvPr id="26" name="TextBox 25"/>
          <p:cNvSpPr txBox="1"/>
          <p:nvPr/>
        </p:nvSpPr>
        <p:spPr>
          <a:xfrm>
            <a:off x="3851920" y="1340768"/>
            <a:ext cx="5328593" cy="5278368"/>
          </a:xfrm>
          <a:prstGeom prst="rect">
            <a:avLst/>
          </a:prstGeom>
          <a:noFill/>
        </p:spPr>
        <p:txBody>
          <a:bodyPr wrap="square">
            <a:spAutoFit/>
          </a:bodyPr>
          <a:lstStyle/>
          <a:p>
            <a:pPr marL="285750" indent="-285750">
              <a:spcAft>
                <a:spcPts val="1800"/>
              </a:spcAft>
              <a:buFont typeface="Arial" pitchFamily="34" charset="0"/>
              <a:buChar char="•"/>
              <a:defRPr/>
            </a:pPr>
            <a:r>
              <a:rPr lang="en-GB" sz="2600" b="1" dirty="0" smtClean="0">
                <a:solidFill>
                  <a:srgbClr val="FFFF66"/>
                </a:solidFill>
                <a:latin typeface="Century Gothic" panose="020B0502020202020204" pitchFamily="34" charset="0"/>
              </a:rPr>
              <a:t>Skills</a:t>
            </a:r>
            <a:r>
              <a:rPr lang="en-GB" sz="2600" b="1" dirty="0" smtClean="0">
                <a:latin typeface="Century Gothic" panose="020B0502020202020204" pitchFamily="34" charset="0"/>
              </a:rPr>
              <a:t> – academic, people, task, self management </a:t>
            </a:r>
            <a:endParaRPr lang="en-GB" sz="2600" b="1" dirty="0">
              <a:latin typeface="Century Gothic" panose="020B0502020202020204" pitchFamily="34" charset="0"/>
            </a:endParaRPr>
          </a:p>
          <a:p>
            <a:pPr marL="285750" indent="-285750">
              <a:spcAft>
                <a:spcPts val="1800"/>
              </a:spcAft>
              <a:buFont typeface="Arial" pitchFamily="34" charset="0"/>
              <a:buChar char="•"/>
              <a:defRPr/>
            </a:pPr>
            <a:r>
              <a:rPr lang="en-GB" sz="2600" b="1" dirty="0" smtClean="0">
                <a:solidFill>
                  <a:srgbClr val="FFFF66"/>
                </a:solidFill>
                <a:latin typeface="Century Gothic" panose="020B0502020202020204" pitchFamily="34" charset="0"/>
              </a:rPr>
              <a:t>Habits </a:t>
            </a:r>
            <a:r>
              <a:rPr lang="en-GB" sz="2600" b="1" dirty="0" smtClean="0">
                <a:latin typeface="Century Gothic" panose="020B0502020202020204" pitchFamily="34" charset="0"/>
              </a:rPr>
              <a:t>– for study</a:t>
            </a:r>
            <a:endParaRPr lang="en-GB" sz="2600" b="1" dirty="0">
              <a:latin typeface="Century Gothic" panose="020B0502020202020204" pitchFamily="34" charset="0"/>
            </a:endParaRPr>
          </a:p>
          <a:p>
            <a:pPr marL="285750" indent="-285750">
              <a:spcAft>
                <a:spcPts val="1800"/>
              </a:spcAft>
              <a:buFont typeface="Arial" pitchFamily="34" charset="0"/>
              <a:buChar char="•"/>
              <a:defRPr/>
            </a:pPr>
            <a:r>
              <a:rPr lang="en-GB" sz="2600" b="1" dirty="0" smtClean="0">
                <a:solidFill>
                  <a:srgbClr val="FFFF66"/>
                </a:solidFill>
                <a:latin typeface="Century Gothic" panose="020B0502020202020204" pitchFamily="34" charset="0"/>
              </a:rPr>
              <a:t>Attitudes</a:t>
            </a:r>
            <a:r>
              <a:rPr lang="en-GB" sz="2600" b="1" dirty="0" smtClean="0">
                <a:latin typeface="Century Gothic" panose="020B0502020202020204" pitchFamily="34" charset="0"/>
              </a:rPr>
              <a:t> - motivation and self-reliance </a:t>
            </a:r>
            <a:endParaRPr lang="en-GB" sz="2600" b="1" dirty="0">
              <a:latin typeface="Century Gothic" panose="020B0502020202020204" pitchFamily="34" charset="0"/>
            </a:endParaRPr>
          </a:p>
          <a:p>
            <a:pPr marL="285750" indent="-285750">
              <a:spcAft>
                <a:spcPts val="1800"/>
              </a:spcAft>
              <a:buFont typeface="Arial" pitchFamily="34" charset="0"/>
              <a:buChar char="•"/>
              <a:defRPr/>
            </a:pPr>
            <a:r>
              <a:rPr lang="en-GB" sz="2600" b="1" dirty="0" smtClean="0">
                <a:solidFill>
                  <a:srgbClr val="FFFF66"/>
                </a:solidFill>
                <a:latin typeface="Century Gothic" panose="020B0502020202020204" pitchFamily="34" charset="0"/>
              </a:rPr>
              <a:t>Preferences</a:t>
            </a:r>
            <a:r>
              <a:rPr lang="en-GB" sz="2600" b="1" dirty="0" smtClean="0">
                <a:latin typeface="Century Gothic" panose="020B0502020202020204" pitchFamily="34" charset="0"/>
              </a:rPr>
              <a:t> – learning ‘styles’, needs, likes</a:t>
            </a:r>
            <a:endParaRPr lang="en-GB" sz="2600" b="1" dirty="0">
              <a:latin typeface="Century Gothic" panose="020B0502020202020204" pitchFamily="34" charset="0"/>
            </a:endParaRPr>
          </a:p>
          <a:p>
            <a:pPr marL="285750" indent="-285750">
              <a:spcAft>
                <a:spcPts val="1800"/>
              </a:spcAft>
              <a:buFont typeface="Arial" pitchFamily="34" charset="0"/>
              <a:buChar char="•"/>
              <a:defRPr/>
            </a:pPr>
            <a:r>
              <a:rPr lang="en-GB" sz="2600" b="1" dirty="0" smtClean="0">
                <a:solidFill>
                  <a:srgbClr val="FFFF66"/>
                </a:solidFill>
                <a:latin typeface="Century Gothic" panose="020B0502020202020204" pitchFamily="34" charset="0"/>
              </a:rPr>
              <a:t>Experience</a:t>
            </a:r>
            <a:r>
              <a:rPr lang="en-GB" sz="2600" b="1" dirty="0" smtClean="0">
                <a:latin typeface="Century Gothic" panose="020B0502020202020204" pitchFamily="34" charset="0"/>
              </a:rPr>
              <a:t> – of recent and successful study</a:t>
            </a:r>
          </a:p>
          <a:p>
            <a:pPr marL="285750" indent="-285750">
              <a:buFont typeface="Arial" pitchFamily="34" charset="0"/>
              <a:buChar char="•"/>
              <a:defRPr/>
            </a:pPr>
            <a:endParaRPr lang="en-GB" sz="2800" b="1" dirty="0" smtClean="0">
              <a:latin typeface="Century Gothic" panose="020B0502020202020204" pitchFamily="34" charset="0"/>
            </a:endParaRPr>
          </a:p>
        </p:txBody>
      </p:sp>
    </p:spTree>
    <p:extLst>
      <p:ext uri="{BB962C8B-B14F-4D97-AF65-F5344CB8AC3E}">
        <p14:creationId xmlns:p14="http://schemas.microsoft.com/office/powerpoint/2010/main" val="82047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6228" y="1700804"/>
            <a:ext cx="670148" cy="648076"/>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smtClean="0">
                <a:latin typeface="Century Gothic" panose="020B0502020202020204" pitchFamily="34" charset="0"/>
              </a:rPr>
              <a:t>S</a:t>
            </a:r>
            <a:endParaRPr lang="en-GB" sz="3600" b="1" dirty="0">
              <a:latin typeface="Century Gothic" panose="020B0502020202020204" pitchFamily="34" charset="0"/>
            </a:endParaRPr>
          </a:p>
        </p:txBody>
      </p:sp>
      <p:sp>
        <p:nvSpPr>
          <p:cNvPr id="13" name="Rectangle 12"/>
          <p:cNvSpPr/>
          <p:nvPr/>
        </p:nvSpPr>
        <p:spPr>
          <a:xfrm>
            <a:off x="2339752" y="1700809"/>
            <a:ext cx="447849" cy="64807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2339752" y="4271689"/>
            <a:ext cx="1296144" cy="597471"/>
          </a:xfrm>
          <a:prstGeom prst="rect">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TextBox 17"/>
          <p:cNvSpPr txBox="1"/>
          <p:nvPr/>
        </p:nvSpPr>
        <p:spPr>
          <a:xfrm>
            <a:off x="4931916" y="1196752"/>
            <a:ext cx="2664420" cy="5262979"/>
          </a:xfrm>
          <a:prstGeom prst="rect">
            <a:avLst/>
          </a:prstGeom>
          <a:noFill/>
        </p:spPr>
        <p:txBody>
          <a:bodyPr wrap="square">
            <a:spAutoFit/>
          </a:bodyPr>
          <a:lstStyle/>
          <a:p>
            <a:pPr marL="285750" indent="-285750">
              <a:buFont typeface="Arial" pitchFamily="34" charset="0"/>
              <a:buChar char="•"/>
              <a:defRPr/>
            </a:pPr>
            <a:r>
              <a:rPr lang="en-GB" sz="2800" b="1" dirty="0" smtClean="0">
                <a:latin typeface="Century Gothic" panose="020B0502020202020204" pitchFamily="34" charset="0"/>
              </a:rPr>
              <a:t>Skills </a:t>
            </a:r>
            <a:endParaRPr lang="en-GB" sz="2800" b="1" dirty="0">
              <a:latin typeface="Century Gothic" panose="020B0502020202020204" pitchFamily="34" charset="0"/>
            </a:endParaRPr>
          </a:p>
          <a:p>
            <a:pPr>
              <a:defRPr/>
            </a:pPr>
            <a:endParaRPr lang="en-GB" sz="2800" b="1" dirty="0">
              <a:latin typeface="Century Gothic" panose="020B0502020202020204" pitchFamily="34" charset="0"/>
            </a:endParaRPr>
          </a:p>
          <a:p>
            <a:pPr marL="285750" indent="-285750">
              <a:buFont typeface="Arial" pitchFamily="34" charset="0"/>
              <a:buChar char="•"/>
              <a:defRPr/>
            </a:pPr>
            <a:r>
              <a:rPr lang="en-GB" sz="2800" b="1" dirty="0">
                <a:latin typeface="Century Gothic" panose="020B0502020202020204" pitchFamily="34" charset="0"/>
              </a:rPr>
              <a:t>Habits</a:t>
            </a:r>
          </a:p>
          <a:p>
            <a:pPr>
              <a:defRPr/>
            </a:pPr>
            <a:endParaRPr lang="en-GB" sz="2800" b="1" dirty="0">
              <a:latin typeface="Century Gothic" panose="020B0502020202020204" pitchFamily="34" charset="0"/>
            </a:endParaRPr>
          </a:p>
          <a:p>
            <a:pPr marL="285750" indent="-285750">
              <a:buFont typeface="Arial" pitchFamily="34" charset="0"/>
              <a:buChar char="•"/>
              <a:defRPr/>
            </a:pPr>
            <a:r>
              <a:rPr lang="en-GB" sz="2800" b="1" dirty="0">
                <a:latin typeface="Century Gothic" panose="020B0502020202020204" pitchFamily="34" charset="0"/>
              </a:rPr>
              <a:t>Attitudes</a:t>
            </a:r>
          </a:p>
          <a:p>
            <a:pPr>
              <a:defRPr/>
            </a:pPr>
            <a:endParaRPr lang="en-GB" sz="2800" b="1" dirty="0">
              <a:latin typeface="Century Gothic" panose="020B0502020202020204" pitchFamily="34" charset="0"/>
            </a:endParaRPr>
          </a:p>
          <a:p>
            <a:pPr marL="285750" indent="-285750">
              <a:buFont typeface="Arial" pitchFamily="34" charset="0"/>
              <a:buChar char="•"/>
              <a:defRPr/>
            </a:pPr>
            <a:r>
              <a:rPr lang="en-GB" sz="2800" b="1" dirty="0">
                <a:latin typeface="Century Gothic" panose="020B0502020202020204" pitchFamily="34" charset="0"/>
              </a:rPr>
              <a:t>Preferences</a:t>
            </a:r>
          </a:p>
          <a:p>
            <a:pPr>
              <a:defRPr/>
            </a:pPr>
            <a:endParaRPr lang="en-GB" sz="2800" b="1" dirty="0">
              <a:latin typeface="Century Gothic" panose="020B0502020202020204" pitchFamily="34" charset="0"/>
            </a:endParaRPr>
          </a:p>
          <a:p>
            <a:pPr marL="285750" indent="-285750">
              <a:buFont typeface="Arial" pitchFamily="34" charset="0"/>
              <a:buChar char="•"/>
              <a:defRPr/>
            </a:pPr>
            <a:r>
              <a:rPr lang="en-GB" sz="2800" b="1" dirty="0" smtClean="0">
                <a:latin typeface="Century Gothic" panose="020B0502020202020204" pitchFamily="34" charset="0"/>
              </a:rPr>
              <a:t>Experience</a:t>
            </a:r>
          </a:p>
          <a:p>
            <a:pPr marL="285750" indent="-285750">
              <a:buFont typeface="Arial" pitchFamily="34" charset="0"/>
              <a:buChar char="•"/>
              <a:defRPr/>
            </a:pPr>
            <a:endParaRPr lang="en-GB" sz="2800" b="1" dirty="0" smtClean="0">
              <a:latin typeface="Century Gothic" panose="020B0502020202020204" pitchFamily="34" charset="0"/>
            </a:endParaRPr>
          </a:p>
          <a:p>
            <a:pPr marL="285750" indent="-285750">
              <a:buFont typeface="Arial" pitchFamily="34" charset="0"/>
              <a:buChar char="•"/>
              <a:defRPr/>
            </a:pPr>
            <a:r>
              <a:rPr lang="en-GB" sz="2800" b="1" dirty="0" smtClean="0">
                <a:latin typeface="Century Gothic" panose="020B0502020202020204" pitchFamily="34" charset="0"/>
              </a:rPr>
              <a:t>Strategy</a:t>
            </a:r>
          </a:p>
          <a:p>
            <a:pPr marL="285750" indent="-285750">
              <a:buFont typeface="Arial" pitchFamily="34" charset="0"/>
              <a:buChar char="•"/>
              <a:defRPr/>
            </a:pPr>
            <a:endParaRPr lang="en-GB" sz="2800" b="1" dirty="0" smtClean="0">
              <a:latin typeface="Century Gothic" panose="020B0502020202020204" pitchFamily="34" charset="0"/>
            </a:endParaRPr>
          </a:p>
        </p:txBody>
      </p:sp>
      <p:sp>
        <p:nvSpPr>
          <p:cNvPr id="12337" name="TextBox 18"/>
          <p:cNvSpPr txBox="1">
            <a:spLocks noChangeArrowheads="1"/>
          </p:cNvSpPr>
          <p:nvPr/>
        </p:nvSpPr>
        <p:spPr bwMode="auto">
          <a:xfrm>
            <a:off x="107504" y="1177588"/>
            <a:ext cx="2088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sz="2800" dirty="0" smtClean="0"/>
              <a:t> </a:t>
            </a:r>
            <a:r>
              <a:rPr lang="en-GB" sz="2800" dirty="0" smtClean="0">
                <a:sym typeface="Wingdings"/>
              </a:rPr>
              <a:t></a:t>
            </a:r>
            <a:r>
              <a:rPr lang="en-GB" sz="2800" dirty="0" smtClean="0"/>
              <a:t>Weaker </a:t>
            </a:r>
            <a:endParaRPr lang="en-GB" sz="2800" dirty="0"/>
          </a:p>
        </p:txBody>
      </p:sp>
      <p:sp>
        <p:nvSpPr>
          <p:cNvPr id="12338" name="TextBox 19"/>
          <p:cNvSpPr txBox="1">
            <a:spLocks noChangeArrowheads="1"/>
          </p:cNvSpPr>
          <p:nvPr/>
        </p:nvSpPr>
        <p:spPr bwMode="auto">
          <a:xfrm>
            <a:off x="2411760" y="1177588"/>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sz="2800" dirty="0" smtClean="0"/>
              <a:t>Stronger </a:t>
            </a:r>
            <a:r>
              <a:rPr lang="en-GB" sz="2800" dirty="0" smtClean="0">
                <a:sym typeface="Wingdings"/>
              </a:rPr>
              <a:t></a:t>
            </a:r>
            <a:endParaRPr lang="en-GB" sz="2800" dirty="0"/>
          </a:p>
        </p:txBody>
      </p:sp>
      <p:sp>
        <p:nvSpPr>
          <p:cNvPr id="35" name="Rectangle 34"/>
          <p:cNvSpPr/>
          <p:nvPr/>
        </p:nvSpPr>
        <p:spPr>
          <a:xfrm>
            <a:off x="1243831" y="2348880"/>
            <a:ext cx="447849"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p:cNvSpPr/>
          <p:nvPr/>
        </p:nvSpPr>
        <p:spPr>
          <a:xfrm>
            <a:off x="1007666" y="2996952"/>
            <a:ext cx="684014" cy="648072"/>
          </a:xfrm>
          <a:prstGeom prst="rect">
            <a:avLst/>
          </a:prstGeom>
          <a:solidFill>
            <a:srgbClr val="92D050"/>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36"/>
          <p:cNvSpPr/>
          <p:nvPr/>
        </p:nvSpPr>
        <p:spPr>
          <a:xfrm>
            <a:off x="1243831" y="3679929"/>
            <a:ext cx="447849" cy="613167"/>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Rectangle 40"/>
          <p:cNvSpPr/>
          <p:nvPr/>
        </p:nvSpPr>
        <p:spPr>
          <a:xfrm>
            <a:off x="2369483" y="4869160"/>
            <a:ext cx="978381" cy="648072"/>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Rectangle 46"/>
          <p:cNvSpPr/>
          <p:nvPr/>
        </p:nvSpPr>
        <p:spPr>
          <a:xfrm>
            <a:off x="1691680" y="2348880"/>
            <a:ext cx="670148" cy="648072"/>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latin typeface="Century Gothic" panose="020B0502020202020204" pitchFamily="34" charset="0"/>
              </a:rPr>
              <a:t>H</a:t>
            </a:r>
          </a:p>
        </p:txBody>
      </p:sp>
      <p:sp>
        <p:nvSpPr>
          <p:cNvPr id="48" name="TextBox 4"/>
          <p:cNvSpPr txBox="1">
            <a:spLocks noChangeArrowheads="1"/>
          </p:cNvSpPr>
          <p:nvPr/>
        </p:nvSpPr>
        <p:spPr bwMode="auto">
          <a:xfrm>
            <a:off x="1927225" y="2473077"/>
            <a:ext cx="287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endParaRPr lang="en-GB" sz="2800" dirty="0"/>
          </a:p>
        </p:txBody>
      </p:sp>
      <p:sp>
        <p:nvSpPr>
          <p:cNvPr id="50" name="Rectangle 49"/>
          <p:cNvSpPr/>
          <p:nvPr/>
        </p:nvSpPr>
        <p:spPr>
          <a:xfrm>
            <a:off x="1691680" y="2996952"/>
            <a:ext cx="670148" cy="648072"/>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latin typeface="Century Gothic" panose="020B0502020202020204" pitchFamily="34" charset="0"/>
              </a:rPr>
              <a:t>A</a:t>
            </a:r>
          </a:p>
        </p:txBody>
      </p:sp>
      <p:sp>
        <p:nvSpPr>
          <p:cNvPr id="52" name="Rectangle 51"/>
          <p:cNvSpPr/>
          <p:nvPr/>
        </p:nvSpPr>
        <p:spPr>
          <a:xfrm>
            <a:off x="1691680" y="3645024"/>
            <a:ext cx="670148" cy="648072"/>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smtClean="0">
                <a:latin typeface="Century Gothic" panose="020B0502020202020204" pitchFamily="34" charset="0"/>
              </a:rPr>
              <a:t>P</a:t>
            </a:r>
            <a:endParaRPr lang="en-GB" sz="3600" b="1" dirty="0">
              <a:latin typeface="Century Gothic" panose="020B0502020202020204" pitchFamily="34" charset="0"/>
            </a:endParaRPr>
          </a:p>
        </p:txBody>
      </p:sp>
      <p:sp>
        <p:nvSpPr>
          <p:cNvPr id="53" name="Rectangle 52"/>
          <p:cNvSpPr/>
          <p:nvPr/>
        </p:nvSpPr>
        <p:spPr>
          <a:xfrm>
            <a:off x="1691680" y="4263773"/>
            <a:ext cx="670148" cy="605387"/>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smtClean="0">
                <a:latin typeface="Century Gothic" panose="020B0502020202020204" pitchFamily="34" charset="0"/>
              </a:rPr>
              <a:t>E</a:t>
            </a:r>
            <a:endParaRPr lang="en-GB" sz="3600" b="1" dirty="0">
              <a:latin typeface="Century Gothic" panose="020B0502020202020204" pitchFamily="34" charset="0"/>
            </a:endParaRPr>
          </a:p>
        </p:txBody>
      </p:sp>
      <p:sp>
        <p:nvSpPr>
          <p:cNvPr id="54" name="Rectangle 53"/>
          <p:cNvSpPr/>
          <p:nvPr/>
        </p:nvSpPr>
        <p:spPr>
          <a:xfrm>
            <a:off x="1691680" y="4869160"/>
            <a:ext cx="670148" cy="648072"/>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smtClean="0">
                <a:latin typeface="Century Gothic" panose="020B0502020202020204" pitchFamily="34" charset="0"/>
              </a:rPr>
              <a:t>S</a:t>
            </a:r>
            <a:endParaRPr lang="en-GB" sz="3600" b="1" dirty="0">
              <a:latin typeface="Century Gothic" panose="020B0502020202020204" pitchFamily="34" charset="0"/>
            </a:endParaRPr>
          </a:p>
        </p:txBody>
      </p:sp>
      <p:sp>
        <p:nvSpPr>
          <p:cNvPr id="55" name="TextBox 54"/>
          <p:cNvSpPr txBox="1"/>
          <p:nvPr/>
        </p:nvSpPr>
        <p:spPr>
          <a:xfrm>
            <a:off x="143670" y="188640"/>
            <a:ext cx="8892826" cy="707886"/>
          </a:xfrm>
          <a:prstGeom prst="rect">
            <a:avLst/>
          </a:prstGeom>
          <a:noFill/>
        </p:spPr>
        <p:txBody>
          <a:bodyPr wrap="square">
            <a:spAutoFit/>
          </a:bodyPr>
          <a:lstStyle/>
          <a:p>
            <a:pPr>
              <a:defRPr/>
            </a:pPr>
            <a:r>
              <a:rPr lang="en-GB" sz="4000" b="1" dirty="0" smtClean="0">
                <a:solidFill>
                  <a:srgbClr val="FFFFCC"/>
                </a:solidFill>
                <a:latin typeface="Century Gothic" panose="020B0502020202020204" pitchFamily="34" charset="0"/>
              </a:rPr>
              <a:t>SHAPES – add strategy</a:t>
            </a:r>
            <a:endParaRPr lang="en-GB" sz="4000" b="1" dirty="0">
              <a:solidFill>
                <a:srgbClr val="FFFFCC"/>
              </a:solidFill>
              <a:latin typeface="Century Gothic" panose="020B0502020202020204" pitchFamily="34" charset="0"/>
            </a:endParaRPr>
          </a:p>
        </p:txBody>
      </p:sp>
      <p:sp>
        <p:nvSpPr>
          <p:cNvPr id="3" name="Circular Arrow 2"/>
          <p:cNvSpPr/>
          <p:nvPr/>
        </p:nvSpPr>
        <p:spPr>
          <a:xfrm>
            <a:off x="4805562" y="5182666"/>
            <a:ext cx="2574750" cy="1054645"/>
          </a:xfrm>
          <a:prstGeom prst="circularArrow">
            <a:avLst>
              <a:gd name="adj1" fmla="val 12500"/>
              <a:gd name="adj2" fmla="val 1142319"/>
              <a:gd name="adj3" fmla="val 20457681"/>
              <a:gd name="adj4" fmla="val 1624536"/>
              <a:gd name="adj5" fmla="val 14495"/>
            </a:avLst>
          </a:prstGeom>
          <a:solidFill>
            <a:srgbClr val="97F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ircular Arrow 3"/>
          <p:cNvSpPr/>
          <p:nvPr/>
        </p:nvSpPr>
        <p:spPr>
          <a:xfrm>
            <a:off x="1243831" y="4754848"/>
            <a:ext cx="1440805" cy="978408"/>
          </a:xfrm>
          <a:prstGeom prst="circularArrow">
            <a:avLst>
              <a:gd name="adj1" fmla="val 12500"/>
              <a:gd name="adj2" fmla="val 1142319"/>
              <a:gd name="adj3" fmla="val 20457681"/>
              <a:gd name="adj4" fmla="val 2676557"/>
              <a:gd name="adj5" fmla="val 12500"/>
            </a:avLst>
          </a:prstGeom>
          <a:solidFill>
            <a:srgbClr val="97F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701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8507288" cy="1139825"/>
          </a:xfrm>
        </p:spPr>
        <p:txBody>
          <a:bodyPr/>
          <a:lstStyle/>
          <a:p>
            <a:pPr algn="l"/>
            <a:r>
              <a:rPr lang="en-GB" sz="5400" b="1" dirty="0" smtClean="0">
                <a:solidFill>
                  <a:srgbClr val="FFFF99"/>
                </a:solidFill>
                <a:effectLst/>
              </a:rPr>
              <a:t>Outline </a:t>
            </a:r>
            <a:endParaRPr lang="en-GB" sz="5400" b="1" dirty="0">
              <a:solidFill>
                <a:srgbClr val="FFFF99"/>
              </a:solidFill>
              <a:effectLst/>
            </a:endParaRPr>
          </a:p>
        </p:txBody>
      </p:sp>
      <p:sp>
        <p:nvSpPr>
          <p:cNvPr id="3" name="Content Placeholder 2"/>
          <p:cNvSpPr>
            <a:spLocks noGrp="1"/>
          </p:cNvSpPr>
          <p:nvPr>
            <p:ph sz="half" idx="1"/>
          </p:nvPr>
        </p:nvSpPr>
        <p:spPr>
          <a:xfrm>
            <a:off x="273365" y="1556792"/>
            <a:ext cx="5090723" cy="4824536"/>
          </a:xfrm>
        </p:spPr>
        <p:txBody>
          <a:bodyPr/>
          <a:lstStyle/>
          <a:p>
            <a:pPr marL="0" indent="0">
              <a:spcAft>
                <a:spcPts val="600"/>
              </a:spcAft>
              <a:buNone/>
            </a:pPr>
            <a:r>
              <a:rPr lang="en-GB" sz="4400" b="1" dirty="0" smtClean="0">
                <a:solidFill>
                  <a:srgbClr val="FFFF99"/>
                </a:solidFill>
                <a:effectLst/>
              </a:rPr>
              <a:t>Top 10 trends in study skills for the 21</a:t>
            </a:r>
            <a:r>
              <a:rPr lang="en-GB" sz="4400" b="1" baseline="30000" dirty="0" smtClean="0">
                <a:solidFill>
                  <a:srgbClr val="FFFF99"/>
                </a:solidFill>
                <a:effectLst/>
              </a:rPr>
              <a:t>st</a:t>
            </a:r>
            <a:r>
              <a:rPr lang="en-GB" sz="4400" b="1" dirty="0" smtClean="0">
                <a:solidFill>
                  <a:srgbClr val="FFFF99"/>
                </a:solidFill>
                <a:effectLst/>
              </a:rPr>
              <a:t> century</a:t>
            </a:r>
          </a:p>
          <a:p>
            <a:pPr marL="0" indent="0">
              <a:spcAft>
                <a:spcPts val="600"/>
              </a:spcAft>
              <a:buNone/>
            </a:pPr>
            <a:r>
              <a:rPr lang="en-GB" sz="4400" b="1" dirty="0" smtClean="0">
                <a:solidFill>
                  <a:srgbClr val="FFFF99"/>
                </a:solidFill>
                <a:effectLst/>
              </a:rPr>
              <a:t>‘Take-</a:t>
            </a:r>
            <a:r>
              <a:rPr lang="en-GB" sz="4400" b="1" dirty="0" err="1" smtClean="0">
                <a:solidFill>
                  <a:srgbClr val="FFFF99"/>
                </a:solidFill>
                <a:effectLst/>
              </a:rPr>
              <a:t>aways</a:t>
            </a:r>
            <a:r>
              <a:rPr lang="en-GB" sz="4400" b="1" dirty="0" smtClean="0">
                <a:solidFill>
                  <a:srgbClr val="FFFF99"/>
                </a:solidFill>
                <a:effectLst/>
              </a:rPr>
              <a:t>’ </a:t>
            </a:r>
            <a:endParaRPr lang="en-GB" sz="4400" dirty="0"/>
          </a:p>
          <a:p>
            <a:endParaRPr lang="en-GB" dirty="0" smtClean="0"/>
          </a:p>
          <a:p>
            <a:endParaRPr lang="en-GB" dirty="0"/>
          </a:p>
        </p:txBody>
      </p:sp>
      <p:pic>
        <p:nvPicPr>
          <p:cNvPr id="22530" name="Picture 2" descr="C:\Users\Stella\AppData\Local\Microsoft\Windows\Temporary Internet Files\Content.IE5\PO2WAS07\TOP-10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894" y="1772816"/>
            <a:ext cx="361370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9572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5600" y="2421707"/>
            <a:ext cx="1460096" cy="5032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375599" y="4415705"/>
            <a:ext cx="1465901" cy="525463"/>
          </a:xfrm>
          <a:prstGeom prst="rect">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TextBox 17"/>
          <p:cNvSpPr txBox="1"/>
          <p:nvPr/>
        </p:nvSpPr>
        <p:spPr>
          <a:xfrm>
            <a:off x="143670" y="249655"/>
            <a:ext cx="8892826" cy="707886"/>
          </a:xfrm>
          <a:prstGeom prst="rect">
            <a:avLst/>
          </a:prstGeom>
          <a:noFill/>
        </p:spPr>
        <p:txBody>
          <a:bodyPr wrap="square">
            <a:spAutoFit/>
          </a:bodyPr>
          <a:lstStyle/>
          <a:p>
            <a:pPr>
              <a:defRPr/>
            </a:pPr>
            <a:r>
              <a:rPr lang="en-GB" sz="4000" b="1" dirty="0" smtClean="0">
                <a:solidFill>
                  <a:srgbClr val="FFFFCC"/>
                </a:solidFill>
                <a:latin typeface="Century Gothic" panose="020B0502020202020204" pitchFamily="34" charset="0"/>
              </a:rPr>
              <a:t>SHAPES: develop over time </a:t>
            </a:r>
            <a:endParaRPr lang="en-GB" sz="4000" b="1" dirty="0">
              <a:solidFill>
                <a:srgbClr val="FFFFCC"/>
              </a:solidFill>
              <a:latin typeface="Century Gothic" panose="020B0502020202020204" pitchFamily="34" charset="0"/>
            </a:endParaRPr>
          </a:p>
        </p:txBody>
      </p:sp>
      <p:sp>
        <p:nvSpPr>
          <p:cNvPr id="12338" name="TextBox 19"/>
          <p:cNvSpPr txBox="1">
            <a:spLocks noChangeArrowheads="1"/>
          </p:cNvSpPr>
          <p:nvPr/>
        </p:nvSpPr>
        <p:spPr bwMode="auto">
          <a:xfrm>
            <a:off x="2339752" y="1887215"/>
            <a:ext cx="1872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t>Stronger </a:t>
            </a:r>
            <a:r>
              <a:rPr lang="en-GB" dirty="0" smtClean="0">
                <a:sym typeface="Wingdings"/>
              </a:rPr>
              <a:t></a:t>
            </a:r>
            <a:endParaRPr lang="en-GB" dirty="0"/>
          </a:p>
        </p:txBody>
      </p:sp>
      <p:sp>
        <p:nvSpPr>
          <p:cNvPr id="35" name="Rectangle 34"/>
          <p:cNvSpPr/>
          <p:nvPr/>
        </p:nvSpPr>
        <p:spPr>
          <a:xfrm>
            <a:off x="375600" y="2925763"/>
            <a:ext cx="1465901" cy="5032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p:cNvSpPr/>
          <p:nvPr/>
        </p:nvSpPr>
        <p:spPr>
          <a:xfrm>
            <a:off x="2428230" y="3429819"/>
            <a:ext cx="343570" cy="50323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36"/>
          <p:cNvSpPr/>
          <p:nvPr/>
        </p:nvSpPr>
        <p:spPr>
          <a:xfrm>
            <a:off x="375600" y="3938638"/>
            <a:ext cx="1458040" cy="49847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extBox 20"/>
          <p:cNvSpPr txBox="1"/>
          <p:nvPr/>
        </p:nvSpPr>
        <p:spPr>
          <a:xfrm>
            <a:off x="323528" y="1167135"/>
            <a:ext cx="3096344" cy="492443"/>
          </a:xfrm>
          <a:prstGeom prst="rect">
            <a:avLst/>
          </a:prstGeom>
          <a:noFill/>
        </p:spPr>
        <p:txBody>
          <a:bodyPr wrap="square">
            <a:spAutoFit/>
          </a:bodyPr>
          <a:lstStyle/>
          <a:p>
            <a:pPr>
              <a:defRPr/>
            </a:pPr>
            <a:r>
              <a:rPr lang="en-GB" sz="2600" b="1" dirty="0" err="1" smtClean="0">
                <a:latin typeface="Century Gothic" panose="020B0502020202020204" pitchFamily="34" charset="0"/>
              </a:rPr>
              <a:t>Noleen</a:t>
            </a:r>
            <a:r>
              <a:rPr lang="en-GB" sz="2600" b="1" dirty="0" smtClean="0">
                <a:latin typeface="Century Gothic" panose="020B0502020202020204" pitchFamily="34" charset="0"/>
              </a:rPr>
              <a:t>: week 1 </a:t>
            </a:r>
            <a:endParaRPr lang="en-GB" sz="2600" b="1" dirty="0">
              <a:latin typeface="Century Gothic" panose="020B0502020202020204" pitchFamily="34" charset="0"/>
            </a:endParaRPr>
          </a:p>
        </p:txBody>
      </p:sp>
      <p:sp>
        <p:nvSpPr>
          <p:cNvPr id="28" name="Rectangle 27"/>
          <p:cNvSpPr/>
          <p:nvPr/>
        </p:nvSpPr>
        <p:spPr>
          <a:xfrm>
            <a:off x="5004048" y="2420119"/>
            <a:ext cx="936104" cy="5032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28"/>
          <p:cNvSpPr/>
          <p:nvPr/>
        </p:nvSpPr>
        <p:spPr>
          <a:xfrm>
            <a:off x="5004048" y="2950035"/>
            <a:ext cx="936104" cy="5032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ectangle 29"/>
          <p:cNvSpPr/>
          <p:nvPr/>
        </p:nvSpPr>
        <p:spPr>
          <a:xfrm>
            <a:off x="6558966" y="3453272"/>
            <a:ext cx="1757450" cy="503237"/>
          </a:xfrm>
          <a:prstGeom prst="rect">
            <a:avLst/>
          </a:prstGeom>
          <a:solidFill>
            <a:srgbClr val="92D050"/>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ectangle 30"/>
          <p:cNvSpPr/>
          <p:nvPr/>
        </p:nvSpPr>
        <p:spPr>
          <a:xfrm>
            <a:off x="6558967" y="3981486"/>
            <a:ext cx="1397409" cy="49847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31"/>
          <p:cNvSpPr/>
          <p:nvPr/>
        </p:nvSpPr>
        <p:spPr>
          <a:xfrm>
            <a:off x="6516216" y="4509121"/>
            <a:ext cx="288032" cy="486594"/>
          </a:xfrm>
          <a:prstGeom prst="rect">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TextBox 41"/>
          <p:cNvSpPr txBox="1"/>
          <p:nvPr/>
        </p:nvSpPr>
        <p:spPr>
          <a:xfrm>
            <a:off x="4860032" y="1124744"/>
            <a:ext cx="3096344" cy="492443"/>
          </a:xfrm>
          <a:prstGeom prst="rect">
            <a:avLst/>
          </a:prstGeom>
          <a:noFill/>
        </p:spPr>
        <p:txBody>
          <a:bodyPr wrap="square">
            <a:spAutoFit/>
          </a:bodyPr>
          <a:lstStyle/>
          <a:p>
            <a:pPr>
              <a:defRPr/>
            </a:pPr>
            <a:r>
              <a:rPr lang="en-GB" sz="2600" b="1" dirty="0" err="1" smtClean="0">
                <a:latin typeface="Century Gothic" panose="020B0502020202020204" pitchFamily="34" charset="0"/>
              </a:rPr>
              <a:t>Noleen</a:t>
            </a:r>
            <a:r>
              <a:rPr lang="en-GB" sz="2600" b="1" dirty="0" smtClean="0">
                <a:latin typeface="Century Gothic" panose="020B0502020202020204" pitchFamily="34" charset="0"/>
              </a:rPr>
              <a:t>: week 8 </a:t>
            </a:r>
            <a:endParaRPr lang="en-GB" sz="2600" b="1" dirty="0">
              <a:latin typeface="Century Gothic" panose="020B0502020202020204" pitchFamily="34" charset="0"/>
            </a:endParaRPr>
          </a:p>
        </p:txBody>
      </p:sp>
      <p:sp>
        <p:nvSpPr>
          <p:cNvPr id="43" name="TextBox 18"/>
          <p:cNvSpPr txBox="1">
            <a:spLocks noChangeArrowheads="1"/>
          </p:cNvSpPr>
          <p:nvPr/>
        </p:nvSpPr>
        <p:spPr bwMode="auto">
          <a:xfrm>
            <a:off x="4507162" y="1815207"/>
            <a:ext cx="1649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sym typeface="Wingdings"/>
              </a:rPr>
              <a:t></a:t>
            </a:r>
            <a:r>
              <a:rPr lang="en-GB" dirty="0" smtClean="0"/>
              <a:t>Weaker </a:t>
            </a:r>
            <a:endParaRPr lang="en-GB" dirty="0"/>
          </a:p>
        </p:txBody>
      </p:sp>
      <p:sp>
        <p:nvSpPr>
          <p:cNvPr id="44" name="TextBox 19"/>
          <p:cNvSpPr txBox="1">
            <a:spLocks noChangeArrowheads="1"/>
          </p:cNvSpPr>
          <p:nvPr/>
        </p:nvSpPr>
        <p:spPr bwMode="auto">
          <a:xfrm>
            <a:off x="6516216" y="1887215"/>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t>Stronger </a:t>
            </a:r>
            <a:r>
              <a:rPr lang="en-GB" dirty="0" smtClean="0">
                <a:sym typeface="Wingdings"/>
              </a:rPr>
              <a:t></a:t>
            </a:r>
            <a:endParaRPr lang="en-GB" dirty="0"/>
          </a:p>
        </p:txBody>
      </p:sp>
      <p:sp>
        <p:nvSpPr>
          <p:cNvPr id="41" name="Rectangle 40"/>
          <p:cNvSpPr/>
          <p:nvPr/>
        </p:nvSpPr>
        <p:spPr>
          <a:xfrm>
            <a:off x="1835696" y="4940399"/>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45" name="Rectangle 44"/>
          <p:cNvSpPr/>
          <p:nvPr/>
        </p:nvSpPr>
        <p:spPr>
          <a:xfrm>
            <a:off x="1835696" y="4437112"/>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E</a:t>
            </a:r>
          </a:p>
        </p:txBody>
      </p:sp>
      <p:sp>
        <p:nvSpPr>
          <p:cNvPr id="46" name="Rectangle 45"/>
          <p:cNvSpPr/>
          <p:nvPr/>
        </p:nvSpPr>
        <p:spPr>
          <a:xfrm>
            <a:off x="1835696" y="3933056"/>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P</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47" name="Rectangle 46"/>
          <p:cNvSpPr/>
          <p:nvPr/>
        </p:nvSpPr>
        <p:spPr>
          <a:xfrm>
            <a:off x="1835696" y="3429000"/>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A</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48" name="Rectangle 47"/>
          <p:cNvSpPr/>
          <p:nvPr/>
        </p:nvSpPr>
        <p:spPr>
          <a:xfrm>
            <a:off x="1835696" y="2924944"/>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H</a:t>
            </a:r>
          </a:p>
        </p:txBody>
      </p:sp>
      <p:sp>
        <p:nvSpPr>
          <p:cNvPr id="49" name="Rectangle 48"/>
          <p:cNvSpPr/>
          <p:nvPr/>
        </p:nvSpPr>
        <p:spPr>
          <a:xfrm>
            <a:off x="5940152" y="2924944"/>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H</a:t>
            </a:r>
          </a:p>
        </p:txBody>
      </p:sp>
      <p:sp>
        <p:nvSpPr>
          <p:cNvPr id="52" name="Rectangle 51"/>
          <p:cNvSpPr/>
          <p:nvPr/>
        </p:nvSpPr>
        <p:spPr>
          <a:xfrm>
            <a:off x="5940152" y="2367731"/>
            <a:ext cx="576262" cy="557213"/>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54" name="Rectangle 53"/>
          <p:cNvSpPr/>
          <p:nvPr/>
        </p:nvSpPr>
        <p:spPr>
          <a:xfrm>
            <a:off x="2411760" y="4941987"/>
            <a:ext cx="720080" cy="503237"/>
          </a:xfrm>
          <a:prstGeom prst="rect">
            <a:avLst/>
          </a:prstGeom>
          <a:solidFill>
            <a:srgbClr val="9BFF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Rectangle 54"/>
          <p:cNvSpPr/>
          <p:nvPr/>
        </p:nvSpPr>
        <p:spPr>
          <a:xfrm>
            <a:off x="6516216" y="5013176"/>
            <a:ext cx="855712" cy="503237"/>
          </a:xfrm>
          <a:prstGeom prst="rect">
            <a:avLst/>
          </a:prstGeom>
          <a:solidFill>
            <a:srgbClr val="9BFF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Rectangle 55"/>
          <p:cNvSpPr/>
          <p:nvPr/>
        </p:nvSpPr>
        <p:spPr>
          <a:xfrm>
            <a:off x="5939954" y="5013176"/>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57" name="Rectangle 56"/>
          <p:cNvSpPr/>
          <p:nvPr/>
        </p:nvSpPr>
        <p:spPr>
          <a:xfrm>
            <a:off x="5939954" y="4509120"/>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E</a:t>
            </a:r>
          </a:p>
        </p:txBody>
      </p:sp>
      <p:sp>
        <p:nvSpPr>
          <p:cNvPr id="58" name="Rectangle 57"/>
          <p:cNvSpPr/>
          <p:nvPr/>
        </p:nvSpPr>
        <p:spPr>
          <a:xfrm>
            <a:off x="5939954" y="3951907"/>
            <a:ext cx="576262" cy="557213"/>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P</a:t>
            </a:r>
          </a:p>
        </p:txBody>
      </p:sp>
      <p:sp>
        <p:nvSpPr>
          <p:cNvPr id="59" name="Rectangle 58"/>
          <p:cNvSpPr/>
          <p:nvPr/>
        </p:nvSpPr>
        <p:spPr>
          <a:xfrm>
            <a:off x="5939954" y="3437555"/>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A</a:t>
            </a:r>
          </a:p>
        </p:txBody>
      </p:sp>
      <p:sp>
        <p:nvSpPr>
          <p:cNvPr id="34" name="Rectangle 33"/>
          <p:cNvSpPr/>
          <p:nvPr/>
        </p:nvSpPr>
        <p:spPr>
          <a:xfrm>
            <a:off x="1835696" y="2420888"/>
            <a:ext cx="576262" cy="504056"/>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33" name="TextBox 18"/>
          <p:cNvSpPr txBox="1">
            <a:spLocks noChangeArrowheads="1"/>
          </p:cNvSpPr>
          <p:nvPr/>
        </p:nvSpPr>
        <p:spPr bwMode="auto">
          <a:xfrm>
            <a:off x="186682" y="1772816"/>
            <a:ext cx="1649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sym typeface="Wingdings"/>
              </a:rPr>
              <a:t></a:t>
            </a:r>
            <a:r>
              <a:rPr lang="en-GB" dirty="0" smtClean="0"/>
              <a:t>Weaker </a:t>
            </a:r>
            <a:endParaRPr lang="en-GB" dirty="0"/>
          </a:p>
        </p:txBody>
      </p:sp>
    </p:spTree>
    <p:extLst>
      <p:ext uri="{BB962C8B-B14F-4D97-AF65-F5344CB8AC3E}">
        <p14:creationId xmlns:p14="http://schemas.microsoft.com/office/powerpoint/2010/main" val="8594527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11760" y="2421707"/>
            <a:ext cx="1008112" cy="5032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2411760" y="4415705"/>
            <a:ext cx="1465901" cy="525463"/>
          </a:xfrm>
          <a:prstGeom prst="rect">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TextBox 17"/>
          <p:cNvSpPr txBox="1"/>
          <p:nvPr/>
        </p:nvSpPr>
        <p:spPr>
          <a:xfrm>
            <a:off x="143670" y="249655"/>
            <a:ext cx="8892826" cy="707886"/>
          </a:xfrm>
          <a:prstGeom prst="rect">
            <a:avLst/>
          </a:prstGeom>
          <a:noFill/>
        </p:spPr>
        <p:txBody>
          <a:bodyPr wrap="square">
            <a:spAutoFit/>
          </a:bodyPr>
          <a:lstStyle/>
          <a:p>
            <a:pPr>
              <a:defRPr/>
            </a:pPr>
            <a:r>
              <a:rPr lang="en-GB" sz="4000" b="1" dirty="0" smtClean="0">
                <a:solidFill>
                  <a:srgbClr val="FFFFCC"/>
                </a:solidFill>
                <a:latin typeface="Century Gothic" panose="020B0502020202020204" pitchFamily="34" charset="0"/>
              </a:rPr>
              <a:t>SHAPES: over time </a:t>
            </a:r>
            <a:endParaRPr lang="en-GB" sz="4000" b="1" dirty="0">
              <a:solidFill>
                <a:srgbClr val="FFFFCC"/>
              </a:solidFill>
              <a:latin typeface="Century Gothic" panose="020B0502020202020204" pitchFamily="34" charset="0"/>
            </a:endParaRPr>
          </a:p>
        </p:txBody>
      </p:sp>
      <p:sp>
        <p:nvSpPr>
          <p:cNvPr id="12337" name="TextBox 18"/>
          <p:cNvSpPr txBox="1">
            <a:spLocks noChangeArrowheads="1"/>
          </p:cNvSpPr>
          <p:nvPr/>
        </p:nvSpPr>
        <p:spPr bwMode="auto">
          <a:xfrm>
            <a:off x="431702" y="1887215"/>
            <a:ext cx="1980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sym typeface="Wingdings"/>
              </a:rPr>
              <a:t></a:t>
            </a:r>
            <a:r>
              <a:rPr lang="en-GB" dirty="0" smtClean="0"/>
              <a:t>Weaker </a:t>
            </a:r>
            <a:endParaRPr lang="en-GB" dirty="0"/>
          </a:p>
        </p:txBody>
      </p:sp>
      <p:sp>
        <p:nvSpPr>
          <p:cNvPr id="12338" name="TextBox 19"/>
          <p:cNvSpPr txBox="1">
            <a:spLocks noChangeArrowheads="1"/>
          </p:cNvSpPr>
          <p:nvPr/>
        </p:nvSpPr>
        <p:spPr bwMode="auto">
          <a:xfrm>
            <a:off x="2339752" y="1887215"/>
            <a:ext cx="1872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t>Stronger </a:t>
            </a:r>
            <a:r>
              <a:rPr lang="en-GB" dirty="0" smtClean="0">
                <a:sym typeface="Wingdings"/>
              </a:rPr>
              <a:t></a:t>
            </a:r>
            <a:endParaRPr lang="en-GB" dirty="0"/>
          </a:p>
        </p:txBody>
      </p:sp>
      <p:sp>
        <p:nvSpPr>
          <p:cNvPr id="35" name="Rectangle 34"/>
          <p:cNvSpPr/>
          <p:nvPr/>
        </p:nvSpPr>
        <p:spPr>
          <a:xfrm>
            <a:off x="2411760" y="2925763"/>
            <a:ext cx="457789" cy="5032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p:cNvSpPr/>
          <p:nvPr/>
        </p:nvSpPr>
        <p:spPr>
          <a:xfrm>
            <a:off x="2428230" y="3429819"/>
            <a:ext cx="1063650" cy="50323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36"/>
          <p:cNvSpPr/>
          <p:nvPr/>
        </p:nvSpPr>
        <p:spPr>
          <a:xfrm>
            <a:off x="375600" y="3938638"/>
            <a:ext cx="1458040" cy="49847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extBox 20"/>
          <p:cNvSpPr txBox="1"/>
          <p:nvPr/>
        </p:nvSpPr>
        <p:spPr>
          <a:xfrm>
            <a:off x="323528" y="1167135"/>
            <a:ext cx="3096344" cy="492443"/>
          </a:xfrm>
          <a:prstGeom prst="rect">
            <a:avLst/>
          </a:prstGeom>
          <a:noFill/>
        </p:spPr>
        <p:txBody>
          <a:bodyPr wrap="square">
            <a:spAutoFit/>
          </a:bodyPr>
          <a:lstStyle/>
          <a:p>
            <a:pPr>
              <a:defRPr/>
            </a:pPr>
            <a:r>
              <a:rPr lang="en-GB" sz="2600" b="1" dirty="0" smtClean="0">
                <a:latin typeface="Century Gothic" panose="020B0502020202020204" pitchFamily="34" charset="0"/>
              </a:rPr>
              <a:t>Kate: week 1 </a:t>
            </a:r>
            <a:endParaRPr lang="en-GB" sz="2600" b="1" dirty="0">
              <a:latin typeface="Century Gothic" panose="020B0502020202020204" pitchFamily="34" charset="0"/>
            </a:endParaRPr>
          </a:p>
        </p:txBody>
      </p:sp>
      <p:sp>
        <p:nvSpPr>
          <p:cNvPr id="28" name="Rectangle 27"/>
          <p:cNvSpPr/>
          <p:nvPr/>
        </p:nvSpPr>
        <p:spPr>
          <a:xfrm>
            <a:off x="6516216" y="2421707"/>
            <a:ext cx="936104" cy="5032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28"/>
          <p:cNvSpPr/>
          <p:nvPr/>
        </p:nvSpPr>
        <p:spPr>
          <a:xfrm>
            <a:off x="6516216" y="2950035"/>
            <a:ext cx="1584176" cy="5032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ectangle 29"/>
          <p:cNvSpPr/>
          <p:nvPr/>
        </p:nvSpPr>
        <p:spPr>
          <a:xfrm>
            <a:off x="6516216" y="3453272"/>
            <a:ext cx="1973474" cy="503237"/>
          </a:xfrm>
          <a:prstGeom prst="rect">
            <a:avLst/>
          </a:prstGeom>
          <a:solidFill>
            <a:srgbClr val="92D050"/>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ectangle 30"/>
          <p:cNvSpPr/>
          <p:nvPr/>
        </p:nvSpPr>
        <p:spPr>
          <a:xfrm>
            <a:off x="6516216" y="3981486"/>
            <a:ext cx="1944216" cy="49847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31"/>
          <p:cNvSpPr/>
          <p:nvPr/>
        </p:nvSpPr>
        <p:spPr>
          <a:xfrm>
            <a:off x="6516216" y="4509121"/>
            <a:ext cx="648072" cy="486594"/>
          </a:xfrm>
          <a:prstGeom prst="rect">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TextBox 41"/>
          <p:cNvSpPr txBox="1"/>
          <p:nvPr/>
        </p:nvSpPr>
        <p:spPr>
          <a:xfrm>
            <a:off x="4860032" y="1124744"/>
            <a:ext cx="3096344" cy="492443"/>
          </a:xfrm>
          <a:prstGeom prst="rect">
            <a:avLst/>
          </a:prstGeom>
          <a:noFill/>
        </p:spPr>
        <p:txBody>
          <a:bodyPr wrap="square">
            <a:spAutoFit/>
          </a:bodyPr>
          <a:lstStyle/>
          <a:p>
            <a:pPr>
              <a:defRPr/>
            </a:pPr>
            <a:r>
              <a:rPr lang="en-GB" sz="2600" b="1" dirty="0" smtClean="0">
                <a:latin typeface="Century Gothic" panose="020B0502020202020204" pitchFamily="34" charset="0"/>
              </a:rPr>
              <a:t>Kate: week 8 </a:t>
            </a:r>
            <a:endParaRPr lang="en-GB" sz="2600" b="1" dirty="0">
              <a:latin typeface="Century Gothic" panose="020B0502020202020204" pitchFamily="34" charset="0"/>
            </a:endParaRPr>
          </a:p>
        </p:txBody>
      </p:sp>
      <p:sp>
        <p:nvSpPr>
          <p:cNvPr id="43" name="TextBox 18"/>
          <p:cNvSpPr txBox="1">
            <a:spLocks noChangeArrowheads="1"/>
          </p:cNvSpPr>
          <p:nvPr/>
        </p:nvSpPr>
        <p:spPr bwMode="auto">
          <a:xfrm>
            <a:off x="4651178" y="1959223"/>
            <a:ext cx="1649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sym typeface="Wingdings"/>
              </a:rPr>
              <a:t></a:t>
            </a:r>
            <a:r>
              <a:rPr lang="en-GB" dirty="0" smtClean="0"/>
              <a:t>Weaker </a:t>
            </a:r>
            <a:endParaRPr lang="en-GB" dirty="0"/>
          </a:p>
        </p:txBody>
      </p:sp>
      <p:sp>
        <p:nvSpPr>
          <p:cNvPr id="44" name="TextBox 19"/>
          <p:cNvSpPr txBox="1">
            <a:spLocks noChangeArrowheads="1"/>
          </p:cNvSpPr>
          <p:nvPr/>
        </p:nvSpPr>
        <p:spPr bwMode="auto">
          <a:xfrm>
            <a:off x="6516216" y="1887215"/>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eaLnBrk="0" fontAlgn="base" hangingPunct="0">
              <a:spcBef>
                <a:spcPct val="0"/>
              </a:spcBef>
              <a:spcAft>
                <a:spcPct val="0"/>
              </a:spcAft>
              <a:defRPr sz="2400" b="1">
                <a:solidFill>
                  <a:schemeClr val="tx1"/>
                </a:solidFill>
                <a:latin typeface="Lucida Sans Unicode" pitchFamily="34" charset="0"/>
              </a:defRPr>
            </a:lvl6pPr>
            <a:lvl7pPr marL="2971800" indent="-228600" eaLnBrk="0" fontAlgn="base" hangingPunct="0">
              <a:spcBef>
                <a:spcPct val="0"/>
              </a:spcBef>
              <a:spcAft>
                <a:spcPct val="0"/>
              </a:spcAft>
              <a:defRPr sz="2400" b="1">
                <a:solidFill>
                  <a:schemeClr val="tx1"/>
                </a:solidFill>
                <a:latin typeface="Lucida Sans Unicode" pitchFamily="34" charset="0"/>
              </a:defRPr>
            </a:lvl7pPr>
            <a:lvl8pPr marL="3429000" indent="-228600" eaLnBrk="0" fontAlgn="base" hangingPunct="0">
              <a:spcBef>
                <a:spcPct val="0"/>
              </a:spcBef>
              <a:spcAft>
                <a:spcPct val="0"/>
              </a:spcAft>
              <a:defRPr sz="2400" b="1">
                <a:solidFill>
                  <a:schemeClr val="tx1"/>
                </a:solidFill>
                <a:latin typeface="Lucida Sans Unicode" pitchFamily="34" charset="0"/>
              </a:defRPr>
            </a:lvl8pPr>
            <a:lvl9pPr marL="3886200" indent="-228600" eaLnBrk="0" fontAlgn="base" hangingPunct="0">
              <a:spcBef>
                <a:spcPct val="0"/>
              </a:spcBef>
              <a:spcAft>
                <a:spcPct val="0"/>
              </a:spcAft>
              <a:defRPr sz="2400" b="1">
                <a:solidFill>
                  <a:schemeClr val="tx1"/>
                </a:solidFill>
                <a:latin typeface="Lucida Sans Unicode" pitchFamily="34" charset="0"/>
              </a:defRPr>
            </a:lvl9pPr>
          </a:lstStyle>
          <a:p>
            <a:pPr eaLnBrk="1" hangingPunct="1"/>
            <a:r>
              <a:rPr lang="en-GB" dirty="0" smtClean="0"/>
              <a:t>Stronger </a:t>
            </a:r>
            <a:r>
              <a:rPr lang="en-GB" dirty="0" smtClean="0">
                <a:sym typeface="Wingdings"/>
              </a:rPr>
              <a:t></a:t>
            </a:r>
            <a:endParaRPr lang="en-GB" dirty="0"/>
          </a:p>
        </p:txBody>
      </p:sp>
      <p:sp>
        <p:nvSpPr>
          <p:cNvPr id="41" name="Rectangle 40"/>
          <p:cNvSpPr/>
          <p:nvPr/>
        </p:nvSpPr>
        <p:spPr>
          <a:xfrm>
            <a:off x="1835696" y="4940399"/>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45" name="Rectangle 44"/>
          <p:cNvSpPr/>
          <p:nvPr/>
        </p:nvSpPr>
        <p:spPr>
          <a:xfrm>
            <a:off x="1835696" y="4437112"/>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E</a:t>
            </a:r>
          </a:p>
        </p:txBody>
      </p:sp>
      <p:sp>
        <p:nvSpPr>
          <p:cNvPr id="46" name="Rectangle 45"/>
          <p:cNvSpPr/>
          <p:nvPr/>
        </p:nvSpPr>
        <p:spPr>
          <a:xfrm>
            <a:off x="1835696" y="3933056"/>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P</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47" name="Rectangle 46"/>
          <p:cNvSpPr/>
          <p:nvPr/>
        </p:nvSpPr>
        <p:spPr>
          <a:xfrm>
            <a:off x="1835696" y="3429000"/>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A</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48" name="Rectangle 47"/>
          <p:cNvSpPr/>
          <p:nvPr/>
        </p:nvSpPr>
        <p:spPr>
          <a:xfrm>
            <a:off x="1835696" y="2924944"/>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H</a:t>
            </a:r>
          </a:p>
        </p:txBody>
      </p:sp>
      <p:sp>
        <p:nvSpPr>
          <p:cNvPr id="49" name="Rectangle 48"/>
          <p:cNvSpPr/>
          <p:nvPr/>
        </p:nvSpPr>
        <p:spPr>
          <a:xfrm>
            <a:off x="5940152" y="2924944"/>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H</a:t>
            </a:r>
          </a:p>
        </p:txBody>
      </p:sp>
      <p:sp>
        <p:nvSpPr>
          <p:cNvPr id="52" name="Rectangle 51"/>
          <p:cNvSpPr/>
          <p:nvPr/>
        </p:nvSpPr>
        <p:spPr>
          <a:xfrm>
            <a:off x="5940152" y="2367731"/>
            <a:ext cx="576262" cy="557213"/>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54" name="Rectangle 53"/>
          <p:cNvSpPr/>
          <p:nvPr/>
        </p:nvSpPr>
        <p:spPr>
          <a:xfrm>
            <a:off x="1475656" y="4941987"/>
            <a:ext cx="360040" cy="503237"/>
          </a:xfrm>
          <a:prstGeom prst="rect">
            <a:avLst/>
          </a:prstGeom>
          <a:solidFill>
            <a:srgbClr val="9BFF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Rectangle 54"/>
          <p:cNvSpPr/>
          <p:nvPr/>
        </p:nvSpPr>
        <p:spPr>
          <a:xfrm>
            <a:off x="6516216" y="5013176"/>
            <a:ext cx="855712" cy="503237"/>
          </a:xfrm>
          <a:prstGeom prst="rect">
            <a:avLst/>
          </a:prstGeom>
          <a:solidFill>
            <a:srgbClr val="9BFF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Rectangle 55"/>
          <p:cNvSpPr/>
          <p:nvPr/>
        </p:nvSpPr>
        <p:spPr>
          <a:xfrm>
            <a:off x="5939954" y="5013176"/>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
        <p:nvSpPr>
          <p:cNvPr id="57" name="Rectangle 56"/>
          <p:cNvSpPr/>
          <p:nvPr/>
        </p:nvSpPr>
        <p:spPr>
          <a:xfrm>
            <a:off x="5939954" y="4509120"/>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E</a:t>
            </a:r>
          </a:p>
        </p:txBody>
      </p:sp>
      <p:sp>
        <p:nvSpPr>
          <p:cNvPr id="58" name="Rectangle 57"/>
          <p:cNvSpPr/>
          <p:nvPr/>
        </p:nvSpPr>
        <p:spPr>
          <a:xfrm>
            <a:off x="5939954" y="3951907"/>
            <a:ext cx="576262" cy="557213"/>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P</a:t>
            </a:r>
          </a:p>
        </p:txBody>
      </p:sp>
      <p:sp>
        <p:nvSpPr>
          <p:cNvPr id="59" name="Rectangle 58"/>
          <p:cNvSpPr/>
          <p:nvPr/>
        </p:nvSpPr>
        <p:spPr>
          <a:xfrm>
            <a:off x="5939954" y="3437555"/>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effectLst>
                  <a:outerShdw blurRad="38100" dist="38100" dir="2700000" algn="tl">
                    <a:srgbClr val="000000">
                      <a:alpha val="43137"/>
                    </a:srgbClr>
                  </a:outerShdw>
                </a:effectLst>
                <a:latin typeface="Century Gothic" panose="020B0502020202020204" pitchFamily="34" charset="0"/>
              </a:rPr>
              <a:t>A</a:t>
            </a:r>
          </a:p>
        </p:txBody>
      </p:sp>
      <p:sp>
        <p:nvSpPr>
          <p:cNvPr id="34" name="TextBox 33"/>
          <p:cNvSpPr txBox="1"/>
          <p:nvPr/>
        </p:nvSpPr>
        <p:spPr>
          <a:xfrm>
            <a:off x="431702" y="5469031"/>
            <a:ext cx="8244754" cy="1200329"/>
          </a:xfrm>
          <a:prstGeom prst="rect">
            <a:avLst/>
          </a:prstGeom>
          <a:noFill/>
        </p:spPr>
        <p:txBody>
          <a:bodyPr wrap="square">
            <a:spAutoFit/>
          </a:bodyPr>
          <a:lstStyle/>
          <a:p>
            <a:pPr>
              <a:defRPr/>
            </a:pPr>
            <a:r>
              <a:rPr lang="en-GB" sz="2400" b="1" dirty="0" smtClean="0">
                <a:latin typeface="Century Gothic" panose="020B0502020202020204" pitchFamily="34" charset="0"/>
              </a:rPr>
              <a:t>Kate’s awareness of her learning preferences as well as more experience of study has improved  her attitudes to study and her study habits </a:t>
            </a:r>
            <a:endParaRPr lang="en-GB" sz="2400" b="1" dirty="0">
              <a:latin typeface="Century Gothic" panose="020B0502020202020204" pitchFamily="34" charset="0"/>
            </a:endParaRPr>
          </a:p>
        </p:txBody>
      </p:sp>
      <p:sp>
        <p:nvSpPr>
          <p:cNvPr id="38" name="Rectangle 37"/>
          <p:cNvSpPr/>
          <p:nvPr/>
        </p:nvSpPr>
        <p:spPr>
          <a:xfrm>
            <a:off x="1835696" y="2420888"/>
            <a:ext cx="576262" cy="504825"/>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effectLst>
                  <a:outerShdw blurRad="38100" dist="38100" dir="2700000" algn="tl">
                    <a:srgbClr val="000000">
                      <a:alpha val="43137"/>
                    </a:srgbClr>
                  </a:outerShdw>
                </a:effectLst>
                <a:latin typeface="Century Gothic" panose="020B0502020202020204" pitchFamily="34" charset="0"/>
              </a:rPr>
              <a:t>S</a:t>
            </a:r>
            <a:endParaRPr lang="en-GB" sz="28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6978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31640" y="548680"/>
            <a:ext cx="6696744"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accent4">
                    <a:lumMod val="50000"/>
                  </a:schemeClr>
                </a:solidFill>
                <a:effectLst>
                  <a:outerShdw blurRad="38100" dist="38100" dir="2700000" algn="tl">
                    <a:srgbClr val="000000">
                      <a:alpha val="43137"/>
                    </a:srgbClr>
                  </a:outerShdw>
                </a:effectLst>
              </a:rPr>
              <a:t>3</a:t>
            </a:r>
            <a:r>
              <a:rPr lang="en-GB" sz="4400" b="1" dirty="0" smtClean="0">
                <a:solidFill>
                  <a:schemeClr val="accent4">
                    <a:lumMod val="50000"/>
                  </a:schemeClr>
                </a:solidFill>
                <a:effectLst>
                  <a:outerShdw blurRad="38100" dist="38100" dir="2700000" algn="tl">
                    <a:srgbClr val="000000">
                      <a:alpha val="43137"/>
                    </a:srgbClr>
                  </a:outerShdw>
                </a:effectLst>
              </a:rPr>
              <a:t>. Wider range of ‘peer’ schemes   </a:t>
            </a:r>
            <a:endParaRPr lang="en-GB" sz="4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9605404"/>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FFFF99"/>
                </a:solidFill>
                <a:effectLst/>
              </a:rPr>
              <a:t>Support from ‘peers’ and recent graduates </a:t>
            </a:r>
            <a:endParaRPr lang="en-GB" b="1" dirty="0">
              <a:solidFill>
                <a:srgbClr val="FFFF99"/>
              </a:solidFill>
              <a:effectLst/>
            </a:endParaRPr>
          </a:p>
        </p:txBody>
      </p:sp>
      <p:sp>
        <p:nvSpPr>
          <p:cNvPr id="3" name="Content Placeholder 2"/>
          <p:cNvSpPr>
            <a:spLocks noGrp="1"/>
          </p:cNvSpPr>
          <p:nvPr>
            <p:ph sz="half" idx="1"/>
          </p:nvPr>
        </p:nvSpPr>
        <p:spPr>
          <a:xfrm>
            <a:off x="179512" y="1772816"/>
            <a:ext cx="4680520" cy="4896544"/>
          </a:xfrm>
        </p:spPr>
        <p:txBody>
          <a:bodyPr/>
          <a:lstStyle/>
          <a:p>
            <a:pPr>
              <a:spcAft>
                <a:spcPts val="600"/>
              </a:spcAft>
            </a:pPr>
            <a:r>
              <a:rPr lang="en-GB" sz="2600" b="1" dirty="0" smtClean="0"/>
              <a:t>Cross-year input at student induction</a:t>
            </a:r>
          </a:p>
          <a:p>
            <a:pPr>
              <a:spcAft>
                <a:spcPts val="600"/>
              </a:spcAft>
            </a:pPr>
            <a:r>
              <a:rPr lang="en-GB" sz="2600" b="1" dirty="0" smtClean="0"/>
              <a:t>PALS (Peer Assisted Learning Scheme)</a:t>
            </a:r>
          </a:p>
          <a:p>
            <a:pPr>
              <a:spcAft>
                <a:spcPts val="600"/>
              </a:spcAft>
            </a:pPr>
            <a:r>
              <a:rPr lang="en-GB" sz="2600" b="1" dirty="0" smtClean="0"/>
              <a:t>Peer mentoring/ study buddies</a:t>
            </a:r>
          </a:p>
          <a:p>
            <a:pPr>
              <a:spcAft>
                <a:spcPts val="600"/>
              </a:spcAft>
            </a:pPr>
            <a:r>
              <a:rPr lang="en-GB" sz="2600" b="1" dirty="0" smtClean="0"/>
              <a:t>Learning Achievement Assistants (LAAs)</a:t>
            </a:r>
          </a:p>
          <a:p>
            <a:pPr>
              <a:spcAft>
                <a:spcPts val="600"/>
              </a:spcAft>
            </a:pPr>
            <a:endParaRPr lang="en-GB" sz="2800" b="1" dirty="0" smtClean="0"/>
          </a:p>
          <a:p>
            <a:endParaRPr lang="en-GB" dirty="0" smtClean="0"/>
          </a:p>
          <a:p>
            <a:endParaRPr lang="en-GB" dirty="0"/>
          </a:p>
        </p:txBody>
      </p:sp>
      <p:pic>
        <p:nvPicPr>
          <p:cNvPr id="20485" name="Picture 5" descr="C:\Users\Stella\AppData\Local\Microsoft\Windows\Temporary Internet Files\Content.IE5\OA1DNZ3H\8120584855_7d6e15067f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3960440" cy="44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468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03648" y="548680"/>
            <a:ext cx="6264696"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accent4">
                    <a:lumMod val="50000"/>
                  </a:schemeClr>
                </a:solidFill>
                <a:effectLst>
                  <a:outerShdw blurRad="38100" dist="38100" dir="2700000" algn="tl">
                    <a:srgbClr val="000000">
                      <a:alpha val="43137"/>
                    </a:srgbClr>
                  </a:outerShdw>
                </a:effectLst>
              </a:rPr>
              <a:t>2</a:t>
            </a:r>
            <a:r>
              <a:rPr lang="en-GB" sz="4400" b="1" dirty="0" smtClean="0">
                <a:solidFill>
                  <a:schemeClr val="accent4">
                    <a:lumMod val="50000"/>
                  </a:schemeClr>
                </a:solidFill>
                <a:effectLst>
                  <a:outerShdw blurRad="38100" dist="38100" dir="2700000" algn="tl">
                    <a:srgbClr val="000000">
                      <a:alpha val="43137"/>
                    </a:srgbClr>
                  </a:outerShdw>
                </a:effectLst>
              </a:rPr>
              <a:t>. Responding to the impact of technology </a:t>
            </a:r>
            <a:endParaRPr lang="en-GB" sz="4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5188799"/>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56990"/>
          </a:xfrm>
        </p:spPr>
        <p:txBody>
          <a:bodyPr>
            <a:noAutofit/>
          </a:bodyPr>
          <a:lstStyle/>
          <a:p>
            <a:pPr algn="l"/>
            <a:r>
              <a:rPr lang="en-GB" sz="4000" b="1" dirty="0" smtClean="0">
                <a:solidFill>
                  <a:srgbClr val="FFFF99"/>
                </a:solidFill>
                <a:effectLst/>
              </a:rPr>
              <a:t>Challenges of Technology-enhanced learning tasks     </a:t>
            </a:r>
            <a:endParaRPr lang="en-GB" sz="4000" b="1" dirty="0">
              <a:solidFill>
                <a:srgbClr val="FFFF99"/>
              </a:solidFill>
              <a:effectLst/>
            </a:endParaRPr>
          </a:p>
        </p:txBody>
      </p:sp>
      <p:sp>
        <p:nvSpPr>
          <p:cNvPr id="4" name="Text Placeholder 3"/>
          <p:cNvSpPr>
            <a:spLocks noGrp="1"/>
          </p:cNvSpPr>
          <p:nvPr>
            <p:ph type="body" sz="half" idx="2"/>
          </p:nvPr>
        </p:nvSpPr>
        <p:spPr>
          <a:xfrm>
            <a:off x="4067944" y="1052736"/>
            <a:ext cx="5184576" cy="5657056"/>
          </a:xfrm>
        </p:spPr>
        <p:txBody>
          <a:bodyPr>
            <a:normAutofit fontScale="70000" lnSpcReduction="20000"/>
          </a:bodyPr>
          <a:lstStyle/>
          <a:p>
            <a:pPr marL="68580" indent="0">
              <a:buNone/>
            </a:pPr>
            <a:r>
              <a:rPr lang="en-GB" b="1" dirty="0" smtClean="0">
                <a:solidFill>
                  <a:schemeClr val="accent1">
                    <a:lumMod val="75000"/>
                  </a:schemeClr>
                </a:solidFill>
                <a:latin typeface="Century Gothic" panose="020B0502020202020204" pitchFamily="34" charset="0"/>
                <a:cs typeface="Times New Roman"/>
              </a:rPr>
              <a:t> </a:t>
            </a:r>
          </a:p>
          <a:p>
            <a:pPr marL="68580" indent="0">
              <a:spcAft>
                <a:spcPts val="600"/>
              </a:spcAft>
              <a:buNone/>
            </a:pPr>
            <a:r>
              <a:rPr lang="en-GB" sz="4100" b="1" dirty="0" smtClean="0">
                <a:solidFill>
                  <a:srgbClr val="FFFF99"/>
                </a:solidFill>
                <a:latin typeface="Century Gothic" panose="020B0502020202020204" pitchFamily="34" charset="0"/>
                <a:cs typeface="Times New Roman"/>
              </a:rPr>
              <a:t>Great opportunities - but need new skills in…</a:t>
            </a:r>
          </a:p>
          <a:p>
            <a:pPr>
              <a:spcAft>
                <a:spcPts val="600"/>
              </a:spcAft>
            </a:pPr>
            <a:r>
              <a:rPr lang="en-GB" sz="4100" b="1" dirty="0" smtClean="0">
                <a:solidFill>
                  <a:schemeClr val="tx1"/>
                </a:solidFill>
              </a:rPr>
              <a:t>managing quantity and quality of  information</a:t>
            </a:r>
          </a:p>
          <a:p>
            <a:pPr>
              <a:spcAft>
                <a:spcPts val="600"/>
              </a:spcAft>
            </a:pPr>
            <a:r>
              <a:rPr lang="en-GB" sz="4100" b="1" dirty="0" smtClean="0">
                <a:solidFill>
                  <a:schemeClr val="tx1"/>
                </a:solidFill>
              </a:rPr>
              <a:t>preparing in advance for ‘flipped classroom’</a:t>
            </a:r>
          </a:p>
          <a:p>
            <a:pPr>
              <a:spcAft>
                <a:spcPts val="600"/>
              </a:spcAft>
            </a:pPr>
            <a:r>
              <a:rPr lang="en-GB" sz="4100" b="1" dirty="0"/>
              <a:t>a</a:t>
            </a:r>
            <a:r>
              <a:rPr lang="en-GB" sz="4100" b="1" dirty="0" smtClean="0"/>
              <a:t>pplying study skills when working with mobile devices</a:t>
            </a:r>
            <a:endParaRPr lang="en-GB" sz="4100" b="1" dirty="0" smtClean="0">
              <a:solidFill>
                <a:schemeClr val="tx1"/>
              </a:solidFill>
            </a:endParaRPr>
          </a:p>
          <a:p>
            <a:pPr>
              <a:spcAft>
                <a:spcPts val="600"/>
              </a:spcAft>
            </a:pPr>
            <a:r>
              <a:rPr lang="en-GB" sz="4100" b="1" dirty="0" smtClean="0">
                <a:solidFill>
                  <a:schemeClr val="tx1"/>
                </a:solidFill>
              </a:rPr>
              <a:t>combining technologies and using the apps and resources available</a:t>
            </a:r>
            <a:endParaRPr lang="en-GB" sz="4100" b="1" dirty="0">
              <a:solidFill>
                <a:schemeClr val="tx1"/>
              </a:solidFill>
            </a:endParaRPr>
          </a:p>
          <a:p>
            <a:endParaRPr lang="en-GB" b="1" dirty="0" smtClean="0">
              <a:solidFill>
                <a:schemeClr val="tx1"/>
              </a:solidFill>
            </a:endParaRPr>
          </a:p>
          <a:p>
            <a:pPr marL="68580" indent="0">
              <a:buNone/>
            </a:pPr>
            <a:endParaRPr lang="en-GB" dirty="0"/>
          </a:p>
        </p:txBody>
      </p:sp>
      <p:pic>
        <p:nvPicPr>
          <p:cNvPr id="7" name="Picture 6" descr="Mina surprised.gi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131840" y="4725144"/>
            <a:ext cx="977563" cy="2016224"/>
          </a:xfrm>
          <a:prstGeom prst="rect">
            <a:avLst/>
          </a:prstGeom>
        </p:spPr>
      </p:pic>
      <p:sp>
        <p:nvSpPr>
          <p:cNvPr id="8" name="Content Placeholder 5"/>
          <p:cNvSpPr>
            <a:spLocks noGrp="1"/>
          </p:cNvSpPr>
          <p:nvPr>
            <p:ph sz="half" idx="1"/>
          </p:nvPr>
        </p:nvSpPr>
        <p:spPr>
          <a:xfrm>
            <a:off x="179512" y="1484783"/>
            <a:ext cx="3600400" cy="4075587"/>
          </a:xfrm>
          <a:prstGeom prst="wedgeEllipseCallout">
            <a:avLst>
              <a:gd name="adj1" fmla="val 17564"/>
              <a:gd name="adj2" fmla="val 54428"/>
            </a:avLst>
          </a:prstGeom>
          <a:solidFill>
            <a:srgbClr val="3333C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68580" indent="0" algn="ctr">
              <a:buNone/>
            </a:pPr>
            <a:r>
              <a:rPr lang="en-GB" sz="3800" b="1" dirty="0" smtClean="0">
                <a:latin typeface="Century Gothic" panose="020B0502020202020204" pitchFamily="34" charset="0"/>
              </a:rPr>
              <a:t>Social networking and Apps are great – but what have they got to do with study</a:t>
            </a:r>
            <a:r>
              <a:rPr lang="en-GB" sz="2600" b="1" dirty="0" smtClean="0">
                <a:latin typeface="Century Gothic" panose="020B0502020202020204" pitchFamily="34" charset="0"/>
              </a:rPr>
              <a:t>? </a:t>
            </a:r>
            <a:endParaRPr lang="en-GB" sz="2600" dirty="0"/>
          </a:p>
        </p:txBody>
      </p:sp>
    </p:spTree>
    <p:extLst>
      <p:ext uri="{BB962C8B-B14F-4D97-AF65-F5344CB8AC3E}">
        <p14:creationId xmlns:p14="http://schemas.microsoft.com/office/powerpoint/2010/main" val="26657228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Stella\AppData\Local\Microsoft\Windows\Temporary Internet Files\Content.IE5\9Z00B32F\MC9000018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61853">
            <a:off x="7327012" y="2537610"/>
            <a:ext cx="2021738" cy="11274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Stella\AppData\Local\Microsoft\Windows\Temporary Internet Files\Content.IE5\9Z00B32F\MC9000018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98784">
            <a:off x="4066444" y="5418728"/>
            <a:ext cx="2021738" cy="11274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Stella\AppData\Local\Microsoft\Windows\Temporary Internet Files\Content.IE5\9Z00B32F\MC9000018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32747">
            <a:off x="7208449" y="564088"/>
            <a:ext cx="2021738" cy="11274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Stella\AppData\Local\Microsoft\Windows\Temporary Internet Files\Content.IE5\9Z00B32F\MC9000018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84468">
            <a:off x="66963" y="5019035"/>
            <a:ext cx="2021738" cy="11274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Stella\AppData\Local\Microsoft\Windows\Temporary Internet Files\Content.IE5\S90HFF7F\MC90043829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9" y="-599755"/>
            <a:ext cx="4800336" cy="512570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Stella\AppData\Local\Microsoft\Windows\Temporary Internet Files\Content.IE5\MAFJBSN9\MC9004382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7743" y="62238"/>
            <a:ext cx="4240721"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tella\AppData\Local\Microsoft\Windows\Temporary Internet Files\Content.IE5\9Z00B32F\MC9000018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316" y="476672"/>
            <a:ext cx="2021738" cy="11274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Stella\AppData\Local\Microsoft\Windows\Temporary Internet Files\Content.IE5\9Z00B32F\MC90043829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100" y="2924944"/>
            <a:ext cx="3724844" cy="37147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Stella\AppData\Local\Microsoft\Windows\Temporary Internet Files\Content.IE5\0PS1QDU2\MC9004382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9342" y="3250847"/>
            <a:ext cx="3578225" cy="37052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Stella\AppData\Local\Microsoft\Windows\Temporary Internet Files\Content.IE5\MAFJBSN9\MC9004383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1083" y="1861762"/>
            <a:ext cx="3625850" cy="37369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Stella\AppData\Local\Microsoft\Windows\Temporary Internet Files\Content.IE5\9Z00B32F\MC90043830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7325" y="1706562"/>
            <a:ext cx="3689350" cy="34448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Stella\AppData\Local\Microsoft\Windows\Temporary Internet Files\Content.IE5\9Z00B32F\MC90043830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7325" y="1706562"/>
            <a:ext cx="3689350" cy="344487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Stella\AppData\Local\Microsoft\Windows\Temporary Internet Files\Content.IE5\9Z00B32F\MC90043830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7682" y="2628343"/>
            <a:ext cx="4863525" cy="523218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Stella\AppData\Local\Microsoft\Windows\Temporary Internet Files\Content.IE5\MAFJBSN9\MC9004383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6417" y="-161926"/>
            <a:ext cx="3625850" cy="37369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tella\AppData\Local\Microsoft\Windows\Temporary Internet Files\Content.IE5\S90HFF7F\MC90006495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0402" y="2629568"/>
            <a:ext cx="1346911" cy="179953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Stella\AppData\Local\Microsoft\Windows\Temporary Internet Files\Content.IE5\0PS1QDU2\MC9004382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588" y="242152"/>
            <a:ext cx="4468412" cy="4627007"/>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Stella\AppData\Local\Microsoft\Windows\Temporary Internet Files\Content.IE5\S90HFF7F\MC90043829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519" y="1785104"/>
            <a:ext cx="4390202" cy="419735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Stella\AppData\Local\Microsoft\Windows\Temporary Internet Files\Content.IE5\H63BB7EN\MC90044011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8035" y="939932"/>
            <a:ext cx="1381986" cy="1940601"/>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Stella\AppData\Local\Microsoft\Windows\Temporary Internet Files\Content.IE5\QFWFB1ND\MC90044172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5219" y="3586580"/>
            <a:ext cx="1396192" cy="1305209"/>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Stella\AppData\Local\Microsoft\Windows\Temporary Internet Files\Content.IE5\QFWFB1ND\MC90008414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67717" y="826926"/>
            <a:ext cx="1777761" cy="2053607"/>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C:\Users\Stella\AppData\Local\Microsoft\Windows\Temporary Internet Files\Content.IE5\QFWFB1ND\MC90044213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1680" y="4891789"/>
            <a:ext cx="18923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Stella\AppData\Local\Microsoft\Windows\Temporary Internet Files\Content.IE5\6KWNKFTM\MC900312546[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66417" y="469994"/>
            <a:ext cx="719972" cy="16057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Stella\AppData\Local\Microsoft\Windows\Temporary Internet Files\Content.IE5\3F7S2N0V\tube16[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87234" y="2982055"/>
            <a:ext cx="1799704" cy="209965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Stella\AppData\Local\Microsoft\Windows\Temporary Internet Files\Content.IE5\JF6NVZST\Amur_Leopard_Numbers_PICture[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1088438">
            <a:off x="363683" y="3402470"/>
            <a:ext cx="1938258" cy="121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772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64" y="277813"/>
            <a:ext cx="8686800" cy="1139825"/>
          </a:xfrm>
        </p:spPr>
        <p:txBody>
          <a:bodyPr>
            <a:normAutofit fontScale="90000"/>
          </a:bodyPr>
          <a:lstStyle/>
          <a:p>
            <a:pPr algn="l"/>
            <a:r>
              <a:rPr lang="en-GB" b="1" dirty="0" smtClean="0">
                <a:solidFill>
                  <a:srgbClr val="FFFF99"/>
                </a:solidFill>
                <a:latin typeface="Century Gothic" panose="020B0502020202020204" pitchFamily="34" charset="0"/>
              </a:rPr>
              <a:t/>
            </a:r>
            <a:br>
              <a:rPr lang="en-GB" b="1" dirty="0" smtClean="0">
                <a:solidFill>
                  <a:srgbClr val="FFFF99"/>
                </a:solidFill>
                <a:latin typeface="Century Gothic" panose="020B0502020202020204" pitchFamily="34" charset="0"/>
              </a:rPr>
            </a:br>
            <a:r>
              <a:rPr lang="en-GB" sz="4900" b="1" dirty="0" smtClean="0">
                <a:solidFill>
                  <a:srgbClr val="FFFF99"/>
                </a:solidFill>
                <a:effectLst/>
                <a:latin typeface="Century Gothic" panose="020B0502020202020204" pitchFamily="34" charset="0"/>
              </a:rPr>
              <a:t>Attention to detail &amp; sequence </a:t>
            </a:r>
            <a:endParaRPr lang="en-GB" sz="4900" b="1" dirty="0">
              <a:solidFill>
                <a:srgbClr val="FFFF99"/>
              </a:solidFill>
              <a:effectLst/>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57603250"/>
              </p:ext>
            </p:extLst>
          </p:nvPr>
        </p:nvGraphicFramePr>
        <p:xfrm>
          <a:off x="294268" y="1772816"/>
          <a:ext cx="8496944" cy="4976099"/>
        </p:xfrm>
        <a:graphic>
          <a:graphicData uri="http://schemas.openxmlformats.org/drawingml/2006/table">
            <a:tbl>
              <a:tblPr firstRow="1" bandRow="1">
                <a:tableStyleId>{5C22544A-7EE6-4342-B048-85BDC9FD1C3A}</a:tableStyleId>
              </a:tblPr>
              <a:tblGrid>
                <a:gridCol w="2124236"/>
                <a:gridCol w="2124236"/>
                <a:gridCol w="2124236"/>
                <a:gridCol w="2124236"/>
              </a:tblGrid>
              <a:tr h="1448854">
                <a:tc>
                  <a:txBody>
                    <a:bodyPr/>
                    <a:lstStyle/>
                    <a:p>
                      <a:pPr algn="ctr"/>
                      <a:endParaRPr lang="en-GB" sz="2400" b="1" dirty="0" smtClean="0">
                        <a:effectLst>
                          <a:outerShdw blurRad="38100" dist="38100" dir="2700000" algn="tl">
                            <a:srgbClr val="000000">
                              <a:alpha val="43137"/>
                            </a:srgbClr>
                          </a:outerShdw>
                        </a:effectLst>
                      </a:endParaRPr>
                    </a:p>
                    <a:p>
                      <a:pPr algn="ctr"/>
                      <a:endParaRPr lang="en-GB" sz="2400" b="1" dirty="0" smtClean="0">
                        <a:effectLst>
                          <a:outerShdw blurRad="38100" dist="38100" dir="2700000" algn="tl">
                            <a:srgbClr val="000000">
                              <a:alpha val="43137"/>
                            </a:srgbClr>
                          </a:outerShdw>
                        </a:effectLst>
                      </a:endParaRPr>
                    </a:p>
                    <a:p>
                      <a:pPr algn="ctr"/>
                      <a:endParaRPr lang="en-GB" sz="2400" b="1" dirty="0" smtClean="0">
                        <a:effectLst>
                          <a:outerShdw blurRad="38100" dist="38100" dir="2700000" algn="tl">
                            <a:srgbClr val="000000">
                              <a:alpha val="43137"/>
                            </a:srgbClr>
                          </a:outerShdw>
                        </a:effectLst>
                      </a:endParaRPr>
                    </a:p>
                    <a:p>
                      <a:pPr algn="ctr"/>
                      <a:endParaRPr lang="en-GB" sz="2400" b="1" dirty="0" smtClean="0">
                        <a:effectLst>
                          <a:outerShdw blurRad="38100" dist="38100" dir="2700000" algn="tl">
                            <a:srgbClr val="000000">
                              <a:alpha val="43137"/>
                            </a:srgbClr>
                          </a:outerShdw>
                        </a:effectLst>
                      </a:endParaRPr>
                    </a:p>
                    <a:p>
                      <a:pPr algn="ctr"/>
                      <a:endParaRPr lang="en-GB" sz="2400" b="1" dirty="0" smtClean="0">
                        <a:effectLst>
                          <a:outerShdw blurRad="38100" dist="38100" dir="2700000" algn="tl">
                            <a:srgbClr val="000000">
                              <a:alpha val="43137"/>
                            </a:srgbClr>
                          </a:outerShdw>
                        </a:effectLst>
                      </a:endParaRPr>
                    </a:p>
                  </a:txBody>
                  <a:tcPr>
                    <a:solidFill>
                      <a:srgbClr val="CCFF33"/>
                    </a:solidFill>
                  </a:tcPr>
                </a:tc>
                <a:tc>
                  <a:txBody>
                    <a:bodyPr/>
                    <a:lstStyle/>
                    <a:p>
                      <a:pPr algn="ctr"/>
                      <a:endParaRPr lang="en-GB" sz="2400" b="1" dirty="0">
                        <a:effectLst>
                          <a:outerShdw blurRad="38100" dist="38100" dir="2700000" algn="tl">
                            <a:srgbClr val="000000">
                              <a:alpha val="43137"/>
                            </a:srgbClr>
                          </a:outerShdw>
                        </a:effectLst>
                      </a:endParaRPr>
                    </a:p>
                  </a:txBody>
                  <a:tcPr>
                    <a:solidFill>
                      <a:srgbClr val="CCFF33"/>
                    </a:solidFill>
                  </a:tcPr>
                </a:tc>
                <a:tc>
                  <a:txBody>
                    <a:bodyPr/>
                    <a:lstStyle/>
                    <a:p>
                      <a:pPr algn="ctr"/>
                      <a:endParaRPr lang="en-GB" sz="2400" b="1" dirty="0" smtClean="0">
                        <a:effectLst>
                          <a:outerShdw blurRad="38100" dist="38100" dir="2700000" algn="tl">
                            <a:srgbClr val="000000">
                              <a:alpha val="43137"/>
                            </a:srgbClr>
                          </a:outerShdw>
                        </a:effectLst>
                      </a:endParaRPr>
                    </a:p>
                    <a:p>
                      <a:pPr algn="ctr"/>
                      <a:endParaRPr lang="en-GB" sz="2400" b="1" dirty="0">
                        <a:effectLst>
                          <a:outerShdw blurRad="38100" dist="38100" dir="2700000" algn="tl">
                            <a:srgbClr val="000000">
                              <a:alpha val="43137"/>
                            </a:srgbClr>
                          </a:outerShdw>
                        </a:effectLst>
                      </a:endParaRPr>
                    </a:p>
                  </a:txBody>
                  <a:tcPr>
                    <a:solidFill>
                      <a:srgbClr val="CCFF33"/>
                    </a:solidFill>
                  </a:tcPr>
                </a:tc>
                <a:tc>
                  <a:txBody>
                    <a:bodyPr/>
                    <a:lstStyle/>
                    <a:p>
                      <a:pPr algn="ctr"/>
                      <a:r>
                        <a:rPr lang="en-GB" sz="2400" b="1" baseline="0" dirty="0" smtClean="0">
                          <a:effectLst>
                            <a:outerShdw blurRad="38100" dist="38100" dir="2700000" algn="tl">
                              <a:srgbClr val="000000">
                                <a:alpha val="43137"/>
                              </a:srgbClr>
                            </a:outerShdw>
                          </a:effectLst>
                          <a:latin typeface="Century Gothic" panose="020B0502020202020204" pitchFamily="34" charset="0"/>
                        </a:rPr>
                        <a:t> </a:t>
                      </a:r>
                    </a:p>
                    <a:p>
                      <a:pPr algn="ctr"/>
                      <a:r>
                        <a:rPr lang="en-GB" sz="6000" b="1" baseline="0"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endParaRPr lang="en-GB" sz="60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solidFill>
                      <a:srgbClr val="CCFF33"/>
                    </a:solidFill>
                  </a:tcPr>
                </a:tc>
              </a:tr>
              <a:tr h="435702">
                <a:tc>
                  <a:txBody>
                    <a:bodyPr/>
                    <a:lstStyle/>
                    <a:p>
                      <a:pPr algn="ctr"/>
                      <a:r>
                        <a:rPr lang="en-GB" sz="2800" b="1" dirty="0" smtClean="0">
                          <a:solidFill>
                            <a:srgbClr val="FFFF99"/>
                          </a:solidFill>
                          <a:effectLst>
                            <a:outerShdw blurRad="38100" dist="38100" dir="2700000" algn="tl">
                              <a:srgbClr val="000000">
                                <a:alpha val="43137"/>
                              </a:srgbClr>
                            </a:outerShdw>
                          </a:effectLst>
                        </a:rPr>
                        <a:t>Options</a:t>
                      </a:r>
                      <a:endParaRPr lang="en-GB" sz="2800" b="1" dirty="0">
                        <a:solidFill>
                          <a:srgbClr val="FFFF99"/>
                        </a:solidFill>
                        <a:effectLst>
                          <a:outerShdw blurRad="38100" dist="38100" dir="2700000" algn="tl">
                            <a:srgbClr val="000000">
                              <a:alpha val="43137"/>
                            </a:srgbClr>
                          </a:outerShdw>
                        </a:effectLst>
                      </a:endParaRPr>
                    </a:p>
                  </a:txBody>
                  <a:tcPr>
                    <a:solidFill>
                      <a:schemeClr val="bg1"/>
                    </a:solidFill>
                  </a:tcPr>
                </a:tc>
                <a:tc>
                  <a:txBody>
                    <a:bodyPr/>
                    <a:lstStyle/>
                    <a:p>
                      <a:pPr algn="ctr"/>
                      <a:endParaRPr lang="en-GB" sz="2400" b="1" dirty="0">
                        <a:effectLst>
                          <a:outerShdw blurRad="38100" dist="38100" dir="2700000" algn="tl">
                            <a:srgbClr val="000000">
                              <a:alpha val="43137"/>
                            </a:srgbClr>
                          </a:outerShdw>
                        </a:effectLst>
                      </a:endParaRPr>
                    </a:p>
                  </a:txBody>
                  <a:tcPr>
                    <a:solidFill>
                      <a:schemeClr val="bg1"/>
                    </a:solidFill>
                  </a:tcPr>
                </a:tc>
                <a:tc>
                  <a:txBody>
                    <a:bodyPr/>
                    <a:lstStyle/>
                    <a:p>
                      <a:pPr algn="ctr"/>
                      <a:endParaRPr lang="en-GB" sz="2400" b="1" dirty="0">
                        <a:effectLst>
                          <a:outerShdw blurRad="38100" dist="38100" dir="2700000" algn="tl">
                            <a:srgbClr val="000000">
                              <a:alpha val="43137"/>
                            </a:srgbClr>
                          </a:outerShdw>
                        </a:effectLst>
                      </a:endParaRPr>
                    </a:p>
                  </a:txBody>
                  <a:tcPr>
                    <a:solidFill>
                      <a:schemeClr val="bg1"/>
                    </a:solidFill>
                  </a:tcPr>
                </a:tc>
                <a:tc>
                  <a:txBody>
                    <a:bodyPr/>
                    <a:lstStyle/>
                    <a:p>
                      <a:pPr algn="ctr"/>
                      <a:endParaRPr lang="en-GB" sz="2400" b="1" dirty="0">
                        <a:effectLst>
                          <a:outerShdw blurRad="38100" dist="38100" dir="2700000" algn="tl">
                            <a:srgbClr val="000000">
                              <a:alpha val="43137"/>
                            </a:srgbClr>
                          </a:outerShdw>
                        </a:effectLst>
                      </a:endParaRPr>
                    </a:p>
                  </a:txBody>
                  <a:tcPr>
                    <a:solidFill>
                      <a:schemeClr val="bg1"/>
                    </a:solidFill>
                  </a:tcPr>
                </a:tc>
              </a:tr>
              <a:tr h="617459">
                <a:tc>
                  <a:txBody>
                    <a:bodyPr/>
                    <a:lstStyle/>
                    <a:p>
                      <a:pPr algn="ctr"/>
                      <a:r>
                        <a:rPr lang="en-GB"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a:t>
                      </a:r>
                      <a:endParaRPr lang="en-GB"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solidFill>
                      <a:schemeClr val="accent1">
                        <a:lumMod val="60000"/>
                        <a:lumOff val="40000"/>
                      </a:schemeClr>
                    </a:solidFill>
                  </a:tcPr>
                </a:tc>
                <a:tc>
                  <a:txBody>
                    <a:bodyPr/>
                    <a:lstStyle/>
                    <a:p>
                      <a:pPr algn="ctr"/>
                      <a:r>
                        <a:rPr lang="en-GB"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B</a:t>
                      </a:r>
                      <a:endParaRPr lang="en-GB"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solidFill>
                      <a:schemeClr val="accent1">
                        <a:lumMod val="60000"/>
                        <a:lumOff val="40000"/>
                      </a:schemeClr>
                    </a:solidFill>
                  </a:tcPr>
                </a:tc>
                <a:tc>
                  <a:txBody>
                    <a:bodyPr/>
                    <a:lstStyle/>
                    <a:p>
                      <a:pPr algn="ctr"/>
                      <a:r>
                        <a:rPr lang="en-GB"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a:t>
                      </a:r>
                      <a:endParaRPr lang="en-GB"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D </a:t>
                      </a:r>
                    </a:p>
                  </a:txBody>
                  <a:tcPr>
                    <a:solidFill>
                      <a:schemeClr val="accent1">
                        <a:lumMod val="60000"/>
                        <a:lumOff val="40000"/>
                      </a:schemeClr>
                    </a:solidFill>
                  </a:tcPr>
                </a:tc>
              </a:tr>
              <a:tr h="1448854">
                <a:tc>
                  <a:txBody>
                    <a:bodyPr/>
                    <a:lstStyle/>
                    <a:p>
                      <a:pPr algn="ctr"/>
                      <a:endParaRPr lang="en-GB" sz="2400" b="1" dirty="0" smtClean="0">
                        <a:solidFill>
                          <a:schemeClr val="bg1"/>
                        </a:solidFill>
                        <a:effectLst>
                          <a:outerShdw blurRad="38100" dist="38100" dir="2700000" algn="tl">
                            <a:srgbClr val="000000">
                              <a:alpha val="43137"/>
                            </a:srgbClr>
                          </a:outerShdw>
                        </a:effectLst>
                      </a:endParaRPr>
                    </a:p>
                    <a:p>
                      <a:pPr algn="ctr"/>
                      <a:endParaRPr lang="en-GB" sz="2400" b="1" dirty="0" smtClean="0">
                        <a:solidFill>
                          <a:schemeClr val="bg1"/>
                        </a:solidFill>
                        <a:effectLst>
                          <a:outerShdw blurRad="38100" dist="38100" dir="2700000" algn="tl">
                            <a:srgbClr val="000000">
                              <a:alpha val="43137"/>
                            </a:srgbClr>
                          </a:outerShdw>
                        </a:effectLst>
                      </a:endParaRPr>
                    </a:p>
                    <a:p>
                      <a:pPr algn="ctr"/>
                      <a:endParaRPr lang="en-GB" sz="2400" b="1" dirty="0" smtClean="0">
                        <a:solidFill>
                          <a:schemeClr val="bg1"/>
                        </a:solidFill>
                        <a:effectLst>
                          <a:outerShdw blurRad="38100" dist="38100" dir="2700000" algn="tl">
                            <a:srgbClr val="000000">
                              <a:alpha val="43137"/>
                            </a:srgbClr>
                          </a:outerShdw>
                        </a:effectLst>
                      </a:endParaRPr>
                    </a:p>
                    <a:p>
                      <a:pPr algn="ctr"/>
                      <a:endParaRPr lang="en-GB" sz="2400" b="1" dirty="0" smtClean="0">
                        <a:solidFill>
                          <a:schemeClr val="bg1"/>
                        </a:solidFill>
                        <a:effectLst>
                          <a:outerShdw blurRad="38100" dist="38100" dir="2700000" algn="tl">
                            <a:srgbClr val="000000">
                              <a:alpha val="43137"/>
                            </a:srgbClr>
                          </a:outerShdw>
                        </a:effectLst>
                      </a:endParaRPr>
                    </a:p>
                    <a:p>
                      <a:pPr algn="ctr"/>
                      <a:endParaRPr lang="en-GB" sz="2400" b="1" dirty="0" smtClean="0">
                        <a:solidFill>
                          <a:schemeClr val="bg1"/>
                        </a:solidFill>
                        <a:effectLst>
                          <a:outerShdw blurRad="38100" dist="38100" dir="2700000" algn="tl">
                            <a:srgbClr val="000000">
                              <a:alpha val="43137"/>
                            </a:srgbClr>
                          </a:outerShdw>
                        </a:effectLst>
                      </a:endParaRPr>
                    </a:p>
                  </a:txBody>
                  <a:tcPr>
                    <a:solidFill>
                      <a:srgbClr val="CCFF33"/>
                    </a:solidFill>
                  </a:tcPr>
                </a:tc>
                <a:tc>
                  <a:txBody>
                    <a:bodyPr/>
                    <a:lstStyle/>
                    <a:p>
                      <a:pPr algn="ctr"/>
                      <a:endParaRPr lang="en-GB" sz="2400" b="1" dirty="0" smtClean="0">
                        <a:solidFill>
                          <a:schemeClr val="bg1"/>
                        </a:solidFill>
                        <a:effectLst>
                          <a:outerShdw blurRad="38100" dist="38100" dir="2700000" algn="tl">
                            <a:srgbClr val="000000">
                              <a:alpha val="43137"/>
                            </a:srgbClr>
                          </a:outerShdw>
                        </a:effectLst>
                      </a:endParaRPr>
                    </a:p>
                    <a:p>
                      <a:pPr algn="ctr"/>
                      <a:endParaRPr lang="en-GB" sz="2400" b="1" dirty="0">
                        <a:solidFill>
                          <a:schemeClr val="bg1"/>
                        </a:solidFill>
                        <a:effectLst>
                          <a:outerShdw blurRad="38100" dist="38100" dir="2700000" algn="tl">
                            <a:srgbClr val="000000">
                              <a:alpha val="43137"/>
                            </a:srgbClr>
                          </a:outerShdw>
                        </a:effectLst>
                      </a:endParaRPr>
                    </a:p>
                  </a:txBody>
                  <a:tcPr>
                    <a:solidFill>
                      <a:srgbClr val="CCFF33"/>
                    </a:solidFill>
                  </a:tcPr>
                </a:tc>
                <a:tc>
                  <a:txBody>
                    <a:bodyPr/>
                    <a:lstStyle/>
                    <a:p>
                      <a:pPr algn="ctr"/>
                      <a:endParaRPr lang="en-GB" sz="2400" b="1" dirty="0">
                        <a:solidFill>
                          <a:schemeClr val="bg1"/>
                        </a:solidFill>
                        <a:effectLst>
                          <a:outerShdw blurRad="38100" dist="38100" dir="2700000" algn="tl">
                            <a:srgbClr val="000000">
                              <a:alpha val="43137"/>
                            </a:srgbClr>
                          </a:outerShdw>
                        </a:effectLst>
                      </a:endParaRPr>
                    </a:p>
                  </a:txBody>
                  <a:tcPr>
                    <a:solidFill>
                      <a:srgbClr val="CCFF33"/>
                    </a:solidFill>
                  </a:tcPr>
                </a:tc>
                <a:tc>
                  <a:txBody>
                    <a:bodyPr/>
                    <a:lstStyle/>
                    <a:p>
                      <a:pPr algn="ctr"/>
                      <a:endParaRPr lang="en-GB" sz="2400" b="1" dirty="0">
                        <a:solidFill>
                          <a:schemeClr val="bg1"/>
                        </a:solidFill>
                        <a:effectLst>
                          <a:outerShdw blurRad="38100" dist="38100" dir="2700000" algn="tl">
                            <a:srgbClr val="000000">
                              <a:alpha val="43137"/>
                            </a:srgbClr>
                          </a:outerShdw>
                        </a:effectLst>
                      </a:endParaRPr>
                    </a:p>
                  </a:txBody>
                  <a:tcPr>
                    <a:solidFill>
                      <a:srgbClr val="CCFF33"/>
                    </a:solidFill>
                  </a:tcPr>
                </a:tc>
              </a:tr>
            </a:tbl>
          </a:graphicData>
        </a:graphic>
      </p:graphicFrame>
      <p:sp>
        <p:nvSpPr>
          <p:cNvPr id="10" name="Frame 9"/>
          <p:cNvSpPr/>
          <p:nvPr/>
        </p:nvSpPr>
        <p:spPr>
          <a:xfrm>
            <a:off x="-756592" y="2163852"/>
            <a:ext cx="288032"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rame 10"/>
          <p:cNvSpPr/>
          <p:nvPr/>
        </p:nvSpPr>
        <p:spPr>
          <a:xfrm>
            <a:off x="7164288" y="4995540"/>
            <a:ext cx="432048"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p:cNvSpPr/>
          <p:nvPr/>
        </p:nvSpPr>
        <p:spPr>
          <a:xfrm>
            <a:off x="395536" y="2780928"/>
            <a:ext cx="720080" cy="7703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788024" y="4962872"/>
            <a:ext cx="720080" cy="7703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699792" y="5898976"/>
            <a:ext cx="720080" cy="7703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67544" y="4941168"/>
            <a:ext cx="720080" cy="7703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796136" y="1938536"/>
            <a:ext cx="720080" cy="7703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610744" y="2708920"/>
            <a:ext cx="720080" cy="7703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020272" y="5826968"/>
            <a:ext cx="720080" cy="7703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6-Point Star 25"/>
          <p:cNvSpPr/>
          <p:nvPr/>
        </p:nvSpPr>
        <p:spPr>
          <a:xfrm>
            <a:off x="1187624" y="2708920"/>
            <a:ext cx="914400" cy="91440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6-Point Star 27"/>
          <p:cNvSpPr/>
          <p:nvPr/>
        </p:nvSpPr>
        <p:spPr>
          <a:xfrm>
            <a:off x="7812360" y="4869160"/>
            <a:ext cx="914400" cy="91440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6-Point Star 28"/>
          <p:cNvSpPr/>
          <p:nvPr/>
        </p:nvSpPr>
        <p:spPr>
          <a:xfrm>
            <a:off x="4737720" y="5754960"/>
            <a:ext cx="914400" cy="91440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6-Point Star 29"/>
          <p:cNvSpPr/>
          <p:nvPr/>
        </p:nvSpPr>
        <p:spPr>
          <a:xfrm>
            <a:off x="3419872" y="4869160"/>
            <a:ext cx="914400" cy="91440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6-Point Star 30"/>
          <p:cNvSpPr/>
          <p:nvPr/>
        </p:nvSpPr>
        <p:spPr>
          <a:xfrm>
            <a:off x="480728" y="5744108"/>
            <a:ext cx="914400" cy="91440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6-Point Star 31"/>
          <p:cNvSpPr/>
          <p:nvPr/>
        </p:nvSpPr>
        <p:spPr>
          <a:xfrm>
            <a:off x="4809728" y="1844824"/>
            <a:ext cx="914400" cy="91440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6-Point Star 32"/>
          <p:cNvSpPr/>
          <p:nvPr/>
        </p:nvSpPr>
        <p:spPr>
          <a:xfrm>
            <a:off x="3491880" y="1794520"/>
            <a:ext cx="914400" cy="91440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Hexagon 34"/>
          <p:cNvSpPr/>
          <p:nvPr/>
        </p:nvSpPr>
        <p:spPr>
          <a:xfrm>
            <a:off x="1279048" y="1988840"/>
            <a:ext cx="822976" cy="648072"/>
          </a:xfrm>
          <a:prstGeom prst="hexagon">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Hexagon 35"/>
          <p:cNvSpPr/>
          <p:nvPr/>
        </p:nvSpPr>
        <p:spPr>
          <a:xfrm>
            <a:off x="2668904" y="1988840"/>
            <a:ext cx="822976" cy="648072"/>
          </a:xfrm>
          <a:prstGeom prst="hexagon">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Hexagon 36"/>
          <p:cNvSpPr/>
          <p:nvPr/>
        </p:nvSpPr>
        <p:spPr>
          <a:xfrm>
            <a:off x="4829144" y="2924944"/>
            <a:ext cx="822976" cy="648072"/>
          </a:xfrm>
          <a:prstGeom prst="hexagon">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Hexagon 37"/>
          <p:cNvSpPr/>
          <p:nvPr/>
        </p:nvSpPr>
        <p:spPr>
          <a:xfrm>
            <a:off x="1386248" y="5836260"/>
            <a:ext cx="822976" cy="648072"/>
          </a:xfrm>
          <a:prstGeom prst="hexagon">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exagon 38"/>
          <p:cNvSpPr/>
          <p:nvPr/>
        </p:nvSpPr>
        <p:spPr>
          <a:xfrm>
            <a:off x="3533000" y="5949280"/>
            <a:ext cx="822976" cy="648072"/>
          </a:xfrm>
          <a:prstGeom prst="hexagon">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exagon 39"/>
          <p:cNvSpPr/>
          <p:nvPr/>
        </p:nvSpPr>
        <p:spPr>
          <a:xfrm>
            <a:off x="5693240" y="5032660"/>
            <a:ext cx="822976" cy="648072"/>
          </a:xfrm>
          <a:prstGeom prst="hexagon">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Hexagon 40"/>
          <p:cNvSpPr/>
          <p:nvPr/>
        </p:nvSpPr>
        <p:spPr>
          <a:xfrm>
            <a:off x="7853480" y="5949280"/>
            <a:ext cx="822976" cy="648072"/>
          </a:xfrm>
          <a:prstGeom prst="hexagon">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ame 42"/>
          <p:cNvSpPr/>
          <p:nvPr/>
        </p:nvSpPr>
        <p:spPr>
          <a:xfrm>
            <a:off x="539552" y="2060848"/>
            <a:ext cx="440432"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a:off x="2290988" y="1772816"/>
            <a:ext cx="202536" cy="18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2372752" y="4221088"/>
            <a:ext cx="241544" cy="2498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4441472" y="1772816"/>
            <a:ext cx="202536" cy="18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6660232" y="1772816"/>
            <a:ext cx="202536" cy="18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6660232" y="4221088"/>
            <a:ext cx="241544" cy="2498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402464" y="4221088"/>
            <a:ext cx="241544" cy="2498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ame 41"/>
          <p:cNvSpPr/>
          <p:nvPr/>
        </p:nvSpPr>
        <p:spPr>
          <a:xfrm>
            <a:off x="2924200" y="3077344"/>
            <a:ext cx="432048"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Frame 44"/>
          <p:cNvSpPr/>
          <p:nvPr/>
        </p:nvSpPr>
        <p:spPr>
          <a:xfrm>
            <a:off x="2771800" y="5116180"/>
            <a:ext cx="432048"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Frame 50"/>
          <p:cNvSpPr/>
          <p:nvPr/>
        </p:nvSpPr>
        <p:spPr>
          <a:xfrm>
            <a:off x="5940152" y="5908268"/>
            <a:ext cx="432048"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Frame 51"/>
          <p:cNvSpPr/>
          <p:nvPr/>
        </p:nvSpPr>
        <p:spPr>
          <a:xfrm>
            <a:off x="1475656" y="5044172"/>
            <a:ext cx="432048"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Frame 54"/>
          <p:cNvSpPr/>
          <p:nvPr/>
        </p:nvSpPr>
        <p:spPr>
          <a:xfrm>
            <a:off x="5868144" y="2924944"/>
            <a:ext cx="432048" cy="545068"/>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6300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706626"/>
            <a:ext cx="3456384" cy="5478423"/>
          </a:xfrm>
          <a:prstGeom prst="rect">
            <a:avLst/>
          </a:prstGeom>
          <a:noFill/>
        </p:spPr>
        <p:txBody>
          <a:bodyPr wrap="square" rtlCol="0">
            <a:spAutoFit/>
          </a:bodyPr>
          <a:lstStyle/>
          <a:p>
            <a:pPr algn="ctr">
              <a:spcBef>
                <a:spcPts val="1200"/>
              </a:spcBef>
            </a:pPr>
            <a:r>
              <a:rPr lang="en-GB" sz="4000" b="1" dirty="0" smtClean="0">
                <a:solidFill>
                  <a:srgbClr val="FFFF00"/>
                </a:solidFill>
              </a:rPr>
              <a:t> </a:t>
            </a:r>
          </a:p>
          <a:p>
            <a:pPr algn="ctr">
              <a:spcBef>
                <a:spcPts val="1200"/>
              </a:spcBef>
            </a:pPr>
            <a:r>
              <a:rPr lang="en-GB" sz="4000" b="1" dirty="0" smtClean="0">
                <a:solidFill>
                  <a:srgbClr val="FFFF00"/>
                </a:solidFill>
              </a:rPr>
              <a:t>“the magic meme… a revolution happening right now” </a:t>
            </a:r>
          </a:p>
          <a:p>
            <a:pPr algn="ctr">
              <a:spcBef>
                <a:spcPts val="1200"/>
              </a:spcBef>
            </a:pPr>
            <a:endParaRPr lang="en-GB" sz="4000" b="1" dirty="0" smtClean="0">
              <a:solidFill>
                <a:srgbClr val="FFFF00"/>
              </a:solidFill>
            </a:endParaRPr>
          </a:p>
          <a:p>
            <a:pPr algn="ctr">
              <a:spcBef>
                <a:spcPts val="1200"/>
              </a:spcBef>
            </a:pPr>
            <a:r>
              <a:rPr lang="en-GB" sz="4000" b="1" dirty="0" smtClean="0">
                <a:solidFill>
                  <a:srgbClr val="FFFF00"/>
                </a:solidFill>
              </a:rPr>
              <a:t>Wired </a:t>
            </a:r>
            <a:endParaRPr lang="en-GB" sz="4000" b="1" dirty="0">
              <a:solidFill>
                <a:srgbClr val="FFFF00"/>
              </a:solidFill>
            </a:endParaRPr>
          </a:p>
        </p:txBody>
      </p:sp>
      <p:pic>
        <p:nvPicPr>
          <p:cNvPr id="5" name="Picture 4" descr="C:\Users\Stella\AppData\Local\Microsoft\Windows\Temporary Internet Files\Content.IE5\OA1DNZ3H\internet-of-thi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0"/>
            <a:ext cx="5976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926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tella\AppData\Local\Microsoft\Windows\Temporary Internet Files\Content.IE5\0PS1QDU2\MC9000597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4292"/>
            <a:ext cx="4752528" cy="4893060"/>
          </a:xfrm>
          <a:prstGeom prst="rect">
            <a:avLst/>
          </a:prstGeom>
          <a:solidFill>
            <a:schemeClr val="tx1"/>
          </a:solidFill>
          <a:extLst/>
        </p:spPr>
      </p:pic>
      <p:sp>
        <p:nvSpPr>
          <p:cNvPr id="2" name="Oval Callout 1"/>
          <p:cNvSpPr/>
          <p:nvPr/>
        </p:nvSpPr>
        <p:spPr>
          <a:xfrm>
            <a:off x="4140536" y="116632"/>
            <a:ext cx="4751944" cy="3312368"/>
          </a:xfrm>
          <a:prstGeom prst="wedgeEllipseCallout">
            <a:avLst>
              <a:gd name="adj1" fmla="val -42777"/>
              <a:gd name="adj2" fmla="val 724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572000" y="965046"/>
            <a:ext cx="4176464" cy="1815882"/>
          </a:xfrm>
          <a:prstGeom prst="rect">
            <a:avLst/>
          </a:prstGeom>
          <a:noFill/>
        </p:spPr>
        <p:txBody>
          <a:bodyPr wrap="square" rtlCol="0">
            <a:spAutoFit/>
          </a:bodyPr>
          <a:lstStyle/>
          <a:p>
            <a:r>
              <a:rPr lang="en-GB" sz="2800" b="1" dirty="0" smtClean="0">
                <a:solidFill>
                  <a:srgbClr val="0070C0"/>
                </a:solidFill>
              </a:rPr>
              <a:t>Have you started your essay yet Phil? Bob has …. And he’s had his ‘5-a-day’ today too</a:t>
            </a:r>
            <a:endParaRPr lang="en-GB" sz="2800" b="1" dirty="0">
              <a:solidFill>
                <a:srgbClr val="0070C0"/>
              </a:solidFill>
            </a:endParaRPr>
          </a:p>
        </p:txBody>
      </p:sp>
    </p:spTree>
    <p:extLst>
      <p:ext uri="{BB962C8B-B14F-4D97-AF65-F5344CB8AC3E}">
        <p14:creationId xmlns:p14="http://schemas.microsoft.com/office/powerpoint/2010/main" val="358851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75656" y="404664"/>
            <a:ext cx="6624736" cy="5688632"/>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accent4">
                    <a:lumMod val="50000"/>
                  </a:schemeClr>
                </a:solidFill>
                <a:effectLst>
                  <a:outerShdw blurRad="38100" dist="38100" dir="2700000" algn="tl">
                    <a:srgbClr val="000000">
                      <a:alpha val="43137"/>
                    </a:srgbClr>
                  </a:outerShdw>
                </a:effectLst>
              </a:rPr>
              <a:t> </a:t>
            </a:r>
            <a:r>
              <a:rPr lang="en-GB" sz="4800" b="1" dirty="0" smtClean="0">
                <a:solidFill>
                  <a:schemeClr val="accent4">
                    <a:lumMod val="50000"/>
                  </a:schemeClr>
                </a:solidFill>
                <a:effectLst>
                  <a:outerShdw blurRad="38100" dist="38100" dir="2700000" algn="tl">
                    <a:srgbClr val="000000">
                      <a:alpha val="43137"/>
                    </a:srgbClr>
                  </a:outerShdw>
                </a:effectLst>
              </a:rPr>
              <a:t>10. </a:t>
            </a:r>
          </a:p>
          <a:p>
            <a:pPr algn="ctr"/>
            <a:r>
              <a:rPr lang="en-GB" sz="4800" b="1" dirty="0" smtClean="0">
                <a:solidFill>
                  <a:schemeClr val="accent4">
                    <a:lumMod val="50000"/>
                  </a:schemeClr>
                </a:solidFill>
                <a:effectLst>
                  <a:outerShdw blurRad="38100" dist="38100" dir="2700000" algn="tl">
                    <a:srgbClr val="000000">
                      <a:alpha val="43137"/>
                    </a:srgbClr>
                  </a:outerShdw>
                </a:effectLst>
              </a:rPr>
              <a:t>Study skills will matter more…. </a:t>
            </a:r>
            <a:endParaRPr lang="en-GB" sz="48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154824"/>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lla\AppData\Local\Microsoft\Windows\Temporary Internet Files\Content.IE5\0PS1QDU2\MC9000597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1599"/>
            <a:ext cx="4234768" cy="4359990"/>
          </a:xfrm>
          <a:prstGeom prst="rect">
            <a:avLst/>
          </a:prstGeom>
          <a:solidFill>
            <a:schemeClr val="tx1"/>
          </a:solidFill>
          <a:extLst/>
        </p:spPr>
      </p:pic>
      <p:sp>
        <p:nvSpPr>
          <p:cNvPr id="2" name="Oval Callout 1"/>
          <p:cNvSpPr/>
          <p:nvPr/>
        </p:nvSpPr>
        <p:spPr>
          <a:xfrm>
            <a:off x="3275856" y="116632"/>
            <a:ext cx="5616624" cy="3096344"/>
          </a:xfrm>
          <a:prstGeom prst="wedgeEllipseCallout">
            <a:avLst>
              <a:gd name="adj1" fmla="val -49433"/>
              <a:gd name="adj2" fmla="val 85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355976" y="467312"/>
            <a:ext cx="4176464" cy="2677656"/>
          </a:xfrm>
          <a:prstGeom prst="rect">
            <a:avLst/>
          </a:prstGeom>
          <a:noFill/>
        </p:spPr>
        <p:txBody>
          <a:bodyPr wrap="square" rtlCol="0">
            <a:spAutoFit/>
          </a:bodyPr>
          <a:lstStyle/>
          <a:p>
            <a:r>
              <a:rPr lang="en-GB" sz="2800" b="1" dirty="0" smtClean="0">
                <a:solidFill>
                  <a:srgbClr val="0070C0"/>
                </a:solidFill>
              </a:rPr>
              <a:t>And on page 5 of that essay you’re writing, your assertions about Hegel’s Philosophy of Mind aren’t entirely convincing …</a:t>
            </a:r>
            <a:endParaRPr lang="en-GB" sz="2800" b="1" dirty="0">
              <a:solidFill>
                <a:srgbClr val="0070C0"/>
              </a:solidFill>
            </a:endParaRPr>
          </a:p>
        </p:txBody>
      </p:sp>
    </p:spTree>
    <p:extLst>
      <p:ext uri="{BB962C8B-B14F-4D97-AF65-F5344CB8AC3E}">
        <p14:creationId xmlns:p14="http://schemas.microsoft.com/office/powerpoint/2010/main" val="19396036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31640" y="548680"/>
            <a:ext cx="6696744"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accent4">
                    <a:lumMod val="50000"/>
                  </a:schemeClr>
                </a:solidFill>
                <a:effectLst>
                  <a:outerShdw blurRad="38100" dist="38100" dir="2700000" algn="tl">
                    <a:srgbClr val="000000">
                      <a:alpha val="43137"/>
                    </a:srgbClr>
                  </a:outerShdw>
                </a:effectLst>
              </a:rPr>
              <a:t>1. More emphasis on engagement, enjoyment, ‘fun’ and hands-on learning    </a:t>
            </a:r>
            <a:endParaRPr lang="en-GB" sz="36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1333087"/>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332656"/>
            <a:ext cx="9252520" cy="1139825"/>
          </a:xfrm>
        </p:spPr>
        <p:txBody>
          <a:bodyPr>
            <a:normAutofit/>
          </a:bodyPr>
          <a:lstStyle/>
          <a:p>
            <a:pPr algn="l"/>
            <a:r>
              <a:rPr lang="en-GB" b="1" dirty="0" smtClean="0">
                <a:solidFill>
                  <a:srgbClr val="FFFF99"/>
                </a:solidFill>
                <a:effectLst/>
              </a:rPr>
              <a:t>Affect</a:t>
            </a:r>
            <a:r>
              <a:rPr lang="en-GB" b="1" dirty="0">
                <a:solidFill>
                  <a:srgbClr val="FFFF99"/>
                </a:solidFill>
                <a:effectLst/>
              </a:rPr>
              <a:t> </a:t>
            </a:r>
            <a:r>
              <a:rPr lang="en-GB" b="1" dirty="0" smtClean="0">
                <a:solidFill>
                  <a:srgbClr val="FFFF99"/>
                </a:solidFill>
                <a:effectLst/>
              </a:rPr>
              <a:t>and enjoyment </a:t>
            </a:r>
            <a:endParaRPr lang="en-GB" b="1" dirty="0">
              <a:solidFill>
                <a:srgbClr val="FFFF99"/>
              </a:solidFill>
              <a:effectLst/>
            </a:endParaRPr>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tella\AppData\Local\Microsoft\Windows\Temporary Internet Files\Content.IE5\T33C2JTZ\gamific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094" y="1628800"/>
            <a:ext cx="3711898" cy="223224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225" name="Picture 9" descr="C:\Users\Stella\AppData\Local\Microsoft\Windows\Temporary Internet Files\Content.IE5\WIHD23WU\2552568630_0dcf37ccf6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28800"/>
            <a:ext cx="3603862" cy="460851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230" name="Picture 14" descr="C:\Users\Stella\AppData\Local\Microsoft\Windows\Temporary Internet Files\Content.IE5\T33C2JTZ\limbic-label-cm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094" y="4091764"/>
            <a:ext cx="3711898" cy="223224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837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332656"/>
            <a:ext cx="9252520" cy="1139825"/>
          </a:xfrm>
        </p:spPr>
        <p:txBody>
          <a:bodyPr>
            <a:normAutofit fontScale="90000"/>
          </a:bodyPr>
          <a:lstStyle/>
          <a:p>
            <a:pPr algn="l"/>
            <a:r>
              <a:rPr lang="en-GB" b="1" dirty="0" smtClean="0">
                <a:solidFill>
                  <a:srgbClr val="FFFF99"/>
                </a:solidFill>
                <a:effectLst/>
              </a:rPr>
              <a:t>Study skills through chocolate cake: finding the fun &amp; making </a:t>
            </a:r>
            <a:r>
              <a:rPr lang="en-GB" b="1" dirty="0" smtClean="0">
                <a:solidFill>
                  <a:srgbClr val="FFFF99"/>
                </a:solidFill>
                <a:effectLst>
                  <a:outerShdw blurRad="38100" dist="38100" dir="2700000" algn="tl">
                    <a:srgbClr val="000000">
                      <a:alpha val="43137"/>
                    </a:srgbClr>
                  </a:outerShdw>
                </a:effectLst>
              </a:rPr>
              <a:t>the point</a:t>
            </a:r>
            <a:endParaRPr lang="en-GB" b="1" dirty="0">
              <a:solidFill>
                <a:srgbClr val="FFFF99"/>
              </a:solidFill>
              <a:effectLst>
                <a:outerShdw blurRad="38100" dist="38100" dir="2700000" algn="tl">
                  <a:srgbClr val="000000">
                    <a:alpha val="43137"/>
                  </a:srgbClr>
                </a:outerShdw>
              </a:effectLst>
            </a:endParaRPr>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Stella\AppData\Local\Microsoft\Windows\Temporary Internet Files\Content.IE5\OA1DNZ3H\img_38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348" y="2276872"/>
            <a:ext cx="5841854" cy="389456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474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04664"/>
            <a:ext cx="8229600" cy="1139825"/>
          </a:xfrm>
        </p:spPr>
        <p:txBody>
          <a:bodyPr>
            <a:normAutofit/>
          </a:bodyPr>
          <a:lstStyle/>
          <a:p>
            <a:pPr algn="l"/>
            <a:r>
              <a:rPr lang="en-GB" b="1" dirty="0" smtClean="0">
                <a:solidFill>
                  <a:srgbClr val="FFFF99"/>
                </a:solidFill>
                <a:effectLst/>
              </a:rPr>
              <a:t>Check the assignment brief</a:t>
            </a:r>
            <a:endParaRPr lang="en-GB" b="1" dirty="0">
              <a:solidFill>
                <a:srgbClr val="FFFF99"/>
              </a:solidFill>
              <a:effectLst/>
            </a:endParaRPr>
          </a:p>
        </p:txBody>
      </p:sp>
      <p:sp>
        <p:nvSpPr>
          <p:cNvPr id="3" name="Content Placeholder 2"/>
          <p:cNvSpPr>
            <a:spLocks noGrp="1"/>
          </p:cNvSpPr>
          <p:nvPr>
            <p:ph sz="half" idx="1"/>
          </p:nvPr>
        </p:nvSpPr>
        <p:spPr>
          <a:xfrm>
            <a:off x="827584" y="1700808"/>
            <a:ext cx="6984776" cy="5112568"/>
          </a:xfrm>
        </p:spPr>
        <p:txBody>
          <a:bodyPr>
            <a:normAutofit/>
          </a:bodyPr>
          <a:lstStyle/>
          <a:p>
            <a:pPr marL="68580" indent="0">
              <a:spcAft>
                <a:spcPts val="600"/>
              </a:spcAft>
              <a:buNone/>
            </a:pPr>
            <a:r>
              <a:rPr lang="en-GB" sz="2800" b="1" dirty="0" smtClean="0"/>
              <a:t>Make a chocolate cake</a:t>
            </a:r>
          </a:p>
          <a:p>
            <a:pPr>
              <a:spcAft>
                <a:spcPts val="600"/>
              </a:spcAft>
            </a:pPr>
            <a:r>
              <a:rPr lang="en-GB" sz="2800" b="1" dirty="0" smtClean="0"/>
              <a:t>Round in shape</a:t>
            </a:r>
          </a:p>
          <a:p>
            <a:pPr>
              <a:spcAft>
                <a:spcPts val="600"/>
              </a:spcAft>
            </a:pPr>
            <a:r>
              <a:rPr lang="en-GB" sz="2800" b="1" dirty="0" smtClean="0"/>
              <a:t>Iced or decorated</a:t>
            </a:r>
          </a:p>
          <a:p>
            <a:pPr>
              <a:spcAft>
                <a:spcPts val="600"/>
              </a:spcAft>
            </a:pPr>
            <a:r>
              <a:rPr lang="en-GB" sz="2800" b="1" dirty="0" smtClean="0"/>
              <a:t>Serves 6-8 people </a:t>
            </a:r>
          </a:p>
          <a:p>
            <a:pPr>
              <a:spcAft>
                <a:spcPts val="600"/>
              </a:spcAft>
            </a:pPr>
            <a:r>
              <a:rPr lang="en-GB" sz="2800" b="1" dirty="0" smtClean="0"/>
              <a:t>Tastes </a:t>
            </a:r>
            <a:r>
              <a:rPr lang="en-GB" sz="2800" b="1" dirty="0"/>
              <a:t>good</a:t>
            </a:r>
          </a:p>
          <a:p>
            <a:pPr>
              <a:spcAft>
                <a:spcPts val="600"/>
              </a:spcAft>
            </a:pPr>
            <a:r>
              <a:rPr lang="en-GB" sz="2800" b="1" dirty="0" smtClean="0"/>
              <a:t>Completed</a:t>
            </a:r>
          </a:p>
          <a:p>
            <a:pPr>
              <a:spcAft>
                <a:spcPts val="600"/>
              </a:spcAft>
            </a:pPr>
            <a:r>
              <a:rPr lang="en-GB" sz="2800" b="1" dirty="0" smtClean="0"/>
              <a:t>Not sliced or cut  </a:t>
            </a:r>
          </a:p>
          <a:p>
            <a:pPr>
              <a:spcAft>
                <a:spcPts val="600"/>
              </a:spcAft>
            </a:pPr>
            <a:r>
              <a:rPr lang="en-GB" sz="2800" b="1" dirty="0" smtClean="0"/>
              <a:t>Original</a:t>
            </a:r>
            <a:r>
              <a:rPr lang="en-GB" sz="2800" b="1" dirty="0"/>
              <a:t>; your own work</a:t>
            </a:r>
          </a:p>
          <a:p>
            <a:pPr>
              <a:spcAft>
                <a:spcPts val="600"/>
              </a:spcAft>
            </a:pPr>
            <a:endParaRPr lang="en-GB" sz="2600" b="1" dirty="0" smtClean="0"/>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166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64" y="188640"/>
            <a:ext cx="8229600" cy="864096"/>
          </a:xfrm>
        </p:spPr>
        <p:txBody>
          <a:bodyPr>
            <a:normAutofit/>
          </a:bodyPr>
          <a:lstStyle/>
          <a:p>
            <a:pPr algn="l"/>
            <a:r>
              <a:rPr lang="en-GB" b="1" dirty="0" smtClean="0">
                <a:solidFill>
                  <a:srgbClr val="FFFF99"/>
                </a:solidFill>
                <a:effectLst/>
              </a:rPr>
              <a:t>Follow the brief exactly:</a:t>
            </a:r>
            <a:endParaRPr lang="en-GB" b="1" dirty="0">
              <a:solidFill>
                <a:srgbClr val="FFFF99"/>
              </a:solidFill>
              <a:effectLst/>
            </a:endParaRPr>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Stella\AppData\Local\Microsoft\Windows\Temporary Internet Files\Content.IE5\T33C2JTZ\n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1" y="2247476"/>
            <a:ext cx="432048" cy="669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C:\Users\Stella\AppData\Local\Microsoft\Windows\Temporary Internet Files\Content.IE5\T33C2JTZ\batik_cake_ingredient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3731" y="2132856"/>
            <a:ext cx="3286215" cy="335604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251520" y="764704"/>
            <a:ext cx="4038600" cy="4530725"/>
          </a:xfrm>
        </p:spPr>
        <p:txBody>
          <a:bodyPr/>
          <a:lstStyle/>
          <a:p>
            <a:endParaRPr lang="en-GB" b="1" dirty="0" smtClean="0">
              <a:solidFill>
                <a:schemeClr val="accent1">
                  <a:lumMod val="75000"/>
                </a:schemeClr>
              </a:solidFill>
            </a:endParaRPr>
          </a:p>
          <a:p>
            <a:endParaRPr lang="en-GB" b="1" dirty="0">
              <a:solidFill>
                <a:schemeClr val="accent1">
                  <a:lumMod val="75000"/>
                </a:schemeClr>
              </a:solidFill>
            </a:endParaRPr>
          </a:p>
          <a:p>
            <a:r>
              <a:rPr lang="en-GB" sz="3200" b="1" dirty="0" smtClean="0">
                <a:solidFill>
                  <a:schemeClr val="tx1"/>
                </a:solidFill>
              </a:rPr>
              <a:t>Not </a:t>
            </a:r>
            <a:r>
              <a:rPr lang="en-GB" sz="3200" b="1" dirty="0">
                <a:solidFill>
                  <a:schemeClr val="tx1"/>
                </a:solidFill>
              </a:rPr>
              <a:t>just about </a:t>
            </a:r>
            <a:r>
              <a:rPr lang="en-GB" sz="3200" b="1" dirty="0" smtClean="0">
                <a:solidFill>
                  <a:schemeClr val="tx1"/>
                </a:solidFill>
              </a:rPr>
              <a:t>collecting together the </a:t>
            </a:r>
            <a:r>
              <a:rPr lang="en-GB" sz="3200" b="1" dirty="0">
                <a:solidFill>
                  <a:schemeClr val="tx1"/>
                </a:solidFill>
              </a:rPr>
              <a:t>right </a:t>
            </a:r>
            <a:r>
              <a:rPr lang="en-GB" sz="3200" b="1" dirty="0" smtClean="0">
                <a:solidFill>
                  <a:schemeClr val="tx1"/>
                </a:solidFill>
              </a:rPr>
              <a:t>ingredients …</a:t>
            </a:r>
          </a:p>
          <a:p>
            <a:r>
              <a:rPr lang="en-GB" sz="3200" b="1" dirty="0" smtClean="0">
                <a:solidFill>
                  <a:schemeClr val="tx1"/>
                </a:solidFill>
              </a:rPr>
              <a:t>There is a craft.</a:t>
            </a:r>
            <a:endParaRPr lang="en-GB" sz="3200" b="1" dirty="0">
              <a:solidFill>
                <a:schemeClr val="tx1"/>
              </a:solidFill>
            </a:endParaRPr>
          </a:p>
          <a:p>
            <a:endParaRPr lang="en-GB" dirty="0"/>
          </a:p>
        </p:txBody>
      </p:sp>
    </p:spTree>
    <p:extLst>
      <p:ext uri="{BB962C8B-B14F-4D97-AF65-F5344CB8AC3E}">
        <p14:creationId xmlns:p14="http://schemas.microsoft.com/office/powerpoint/2010/main" val="367733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60648"/>
            <a:ext cx="8519804" cy="1008113"/>
          </a:xfrm>
        </p:spPr>
        <p:txBody>
          <a:bodyPr>
            <a:normAutofit fontScale="90000"/>
          </a:bodyPr>
          <a:lstStyle/>
          <a:p>
            <a:pPr algn="l"/>
            <a:r>
              <a:rPr lang="en-GB" b="1" dirty="0" smtClean="0">
                <a:solidFill>
                  <a:srgbClr val="FFFF99"/>
                </a:solidFill>
                <a:effectLst/>
              </a:rPr>
              <a:t>Follow the brief exactly: </a:t>
            </a:r>
            <a:br>
              <a:rPr lang="en-GB" b="1" dirty="0" smtClean="0">
                <a:solidFill>
                  <a:srgbClr val="FFFF99"/>
                </a:solidFill>
                <a:effectLst/>
              </a:rPr>
            </a:br>
            <a:r>
              <a:rPr lang="en-GB" b="1" dirty="0" smtClean="0">
                <a:solidFill>
                  <a:srgbClr val="FFFF99"/>
                </a:solidFill>
                <a:effectLst/>
              </a:rPr>
              <a:t>Great work- but is it </a:t>
            </a:r>
            <a:r>
              <a:rPr lang="en-GB" b="1" dirty="0" smtClean="0">
                <a:solidFill>
                  <a:srgbClr val="FF8B8B"/>
                </a:solidFill>
                <a:effectLst/>
              </a:rPr>
              <a:t>on topic?  </a:t>
            </a:r>
            <a:endParaRPr lang="en-GB" b="1" dirty="0">
              <a:solidFill>
                <a:srgbClr val="FF8B8B"/>
              </a:solidFill>
              <a:effectLst/>
            </a:endParaRPr>
          </a:p>
        </p:txBody>
      </p:sp>
      <p:sp>
        <p:nvSpPr>
          <p:cNvPr id="3" name="Content Placeholder 2"/>
          <p:cNvSpPr>
            <a:spLocks noGrp="1"/>
          </p:cNvSpPr>
          <p:nvPr>
            <p:ph sz="half" idx="1"/>
          </p:nvPr>
        </p:nvSpPr>
        <p:spPr>
          <a:xfrm>
            <a:off x="395536" y="1772816"/>
            <a:ext cx="4536504" cy="5184576"/>
          </a:xfrm>
        </p:spPr>
        <p:txBody>
          <a:bodyPr>
            <a:normAutofit fontScale="92500" lnSpcReduction="10000"/>
          </a:bodyPr>
          <a:lstStyle/>
          <a:p>
            <a:pPr>
              <a:spcAft>
                <a:spcPts val="600"/>
              </a:spcAft>
            </a:pPr>
            <a:r>
              <a:rPr lang="en-GB" sz="4000" b="1" dirty="0" smtClean="0">
                <a:solidFill>
                  <a:srgbClr val="FF8B8B"/>
                </a:solidFill>
                <a:effectLst/>
              </a:rPr>
              <a:t>Chocolate cake?</a:t>
            </a:r>
          </a:p>
          <a:p>
            <a:pPr>
              <a:spcAft>
                <a:spcPts val="600"/>
              </a:spcAft>
            </a:pPr>
            <a:r>
              <a:rPr lang="en-GB" sz="3000" b="1" dirty="0" smtClean="0">
                <a:solidFill>
                  <a:schemeClr val="tx1"/>
                </a:solidFill>
              </a:rPr>
              <a:t>Round in shape?</a:t>
            </a:r>
          </a:p>
          <a:p>
            <a:pPr>
              <a:spcAft>
                <a:spcPts val="600"/>
              </a:spcAft>
            </a:pPr>
            <a:r>
              <a:rPr lang="en-GB" sz="3000" b="1" dirty="0" smtClean="0">
                <a:solidFill>
                  <a:schemeClr val="tx1"/>
                </a:solidFill>
              </a:rPr>
              <a:t>Iced or decorated </a:t>
            </a:r>
          </a:p>
          <a:p>
            <a:pPr>
              <a:spcAft>
                <a:spcPts val="600"/>
              </a:spcAft>
            </a:pPr>
            <a:r>
              <a:rPr lang="en-GB" sz="3000" b="1" dirty="0" smtClean="0">
                <a:solidFill>
                  <a:schemeClr val="tx1"/>
                </a:solidFill>
              </a:rPr>
              <a:t>Size: serves 6-8 people </a:t>
            </a:r>
          </a:p>
          <a:p>
            <a:pPr>
              <a:spcAft>
                <a:spcPts val="600"/>
              </a:spcAft>
            </a:pPr>
            <a:r>
              <a:rPr lang="en-GB" sz="3000" b="1" dirty="0">
                <a:solidFill>
                  <a:schemeClr val="tx1"/>
                </a:solidFill>
              </a:rPr>
              <a:t>Taste </a:t>
            </a:r>
            <a:r>
              <a:rPr lang="en-GB" sz="3000" b="1" dirty="0" smtClean="0">
                <a:solidFill>
                  <a:schemeClr val="tx1"/>
                </a:solidFill>
              </a:rPr>
              <a:t>good</a:t>
            </a:r>
          </a:p>
          <a:p>
            <a:pPr>
              <a:spcAft>
                <a:spcPts val="600"/>
              </a:spcAft>
            </a:pPr>
            <a:r>
              <a:rPr lang="en-GB" sz="3000" b="1" dirty="0" smtClean="0">
                <a:solidFill>
                  <a:schemeClr val="tx1"/>
                </a:solidFill>
              </a:rPr>
              <a:t>Completed</a:t>
            </a:r>
          </a:p>
          <a:p>
            <a:pPr>
              <a:spcAft>
                <a:spcPts val="600"/>
              </a:spcAft>
            </a:pPr>
            <a:r>
              <a:rPr lang="en-GB" sz="3000" b="1" dirty="0" smtClean="0">
                <a:solidFill>
                  <a:schemeClr val="tx1"/>
                </a:solidFill>
              </a:rPr>
              <a:t>Not sliced or cut </a:t>
            </a:r>
          </a:p>
          <a:p>
            <a:pPr>
              <a:spcAft>
                <a:spcPts val="600"/>
              </a:spcAft>
            </a:pPr>
            <a:r>
              <a:rPr lang="en-GB" sz="3000" b="1" dirty="0" smtClean="0">
                <a:solidFill>
                  <a:schemeClr val="tx1"/>
                </a:solidFill>
              </a:rPr>
              <a:t>Original; your own work</a:t>
            </a:r>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Stella\AppData\Local\Microsoft\Windows\Temporary Internet Files\Content.IE5\T33C2JTZ\n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275" y="1788652"/>
            <a:ext cx="432048" cy="669909"/>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C:\Users\Stella\AppData\Local\Microsoft\Windows\Temporary Internet Files\Content.IE5\T33C2JTZ\JCC_Fruit_Dewi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723" y="2458561"/>
            <a:ext cx="3506741" cy="302107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39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519804" cy="1008113"/>
          </a:xfrm>
        </p:spPr>
        <p:txBody>
          <a:bodyPr>
            <a:normAutofit fontScale="90000"/>
          </a:bodyPr>
          <a:lstStyle/>
          <a:p>
            <a:pPr algn="l"/>
            <a:r>
              <a:rPr lang="en-GB" b="1" dirty="0" smtClean="0">
                <a:solidFill>
                  <a:srgbClr val="FFFF99"/>
                </a:solidFill>
                <a:effectLst/>
              </a:rPr>
              <a:t>Follow the brief: </a:t>
            </a:r>
            <a:br>
              <a:rPr lang="en-GB" b="1" dirty="0" smtClean="0">
                <a:solidFill>
                  <a:srgbClr val="FFFF99"/>
                </a:solidFill>
                <a:effectLst/>
              </a:rPr>
            </a:br>
            <a:r>
              <a:rPr lang="en-GB" b="1" dirty="0" smtClean="0">
                <a:solidFill>
                  <a:srgbClr val="FFFF99"/>
                </a:solidFill>
                <a:effectLst/>
              </a:rPr>
              <a:t>Good ideas but right </a:t>
            </a:r>
            <a:r>
              <a:rPr lang="en-GB" b="1" dirty="0" smtClean="0">
                <a:solidFill>
                  <a:srgbClr val="FF8B8B"/>
                </a:solidFill>
                <a:effectLst/>
              </a:rPr>
              <a:t>structure?</a:t>
            </a:r>
            <a:r>
              <a:rPr lang="en-GB" b="1" dirty="0" smtClean="0">
                <a:solidFill>
                  <a:srgbClr val="FF8B8B"/>
                </a:solidFill>
              </a:rPr>
              <a:t> </a:t>
            </a:r>
            <a:endParaRPr lang="en-GB" b="1" dirty="0">
              <a:solidFill>
                <a:srgbClr val="FF8B8B"/>
              </a:solidFill>
              <a:effectLst/>
            </a:endParaRPr>
          </a:p>
        </p:txBody>
      </p:sp>
      <p:sp>
        <p:nvSpPr>
          <p:cNvPr id="3" name="Content Placeholder 2"/>
          <p:cNvSpPr>
            <a:spLocks noGrp="1"/>
          </p:cNvSpPr>
          <p:nvPr>
            <p:ph sz="half" idx="1"/>
          </p:nvPr>
        </p:nvSpPr>
        <p:spPr>
          <a:xfrm>
            <a:off x="251519" y="1628800"/>
            <a:ext cx="4927277" cy="5124189"/>
          </a:xfrm>
        </p:spPr>
        <p:txBody>
          <a:bodyPr>
            <a:normAutofit/>
          </a:bodyPr>
          <a:lstStyle/>
          <a:p>
            <a:pPr>
              <a:spcAft>
                <a:spcPts val="600"/>
              </a:spcAft>
            </a:pPr>
            <a:r>
              <a:rPr lang="en-GB" sz="2800" b="1" dirty="0" smtClean="0"/>
              <a:t>Chocolate cake</a:t>
            </a:r>
          </a:p>
          <a:p>
            <a:pPr>
              <a:spcAft>
                <a:spcPts val="600"/>
              </a:spcAft>
            </a:pPr>
            <a:r>
              <a:rPr lang="en-GB" sz="3600" b="1" dirty="0" smtClean="0">
                <a:solidFill>
                  <a:srgbClr val="FF8B8B"/>
                </a:solidFill>
              </a:rPr>
              <a:t>Round in shape?</a:t>
            </a:r>
          </a:p>
          <a:p>
            <a:pPr>
              <a:spcAft>
                <a:spcPts val="600"/>
              </a:spcAft>
            </a:pPr>
            <a:r>
              <a:rPr lang="en-GB" sz="2800" b="1" dirty="0" smtClean="0"/>
              <a:t>Iced or decorated </a:t>
            </a:r>
          </a:p>
          <a:p>
            <a:pPr>
              <a:spcAft>
                <a:spcPts val="600"/>
              </a:spcAft>
            </a:pPr>
            <a:r>
              <a:rPr lang="en-GB" sz="2800" b="1" dirty="0" smtClean="0"/>
              <a:t>Size: serves 6-8 people </a:t>
            </a:r>
          </a:p>
          <a:p>
            <a:pPr>
              <a:spcAft>
                <a:spcPts val="600"/>
              </a:spcAft>
            </a:pPr>
            <a:r>
              <a:rPr lang="en-GB" sz="2800" b="1" dirty="0"/>
              <a:t>Taste </a:t>
            </a:r>
            <a:r>
              <a:rPr lang="en-GB" sz="2800" b="1" dirty="0" smtClean="0"/>
              <a:t>good</a:t>
            </a:r>
          </a:p>
          <a:p>
            <a:pPr>
              <a:spcAft>
                <a:spcPts val="600"/>
              </a:spcAft>
            </a:pPr>
            <a:r>
              <a:rPr lang="en-GB" sz="2800" b="1" dirty="0" smtClean="0"/>
              <a:t>Completed</a:t>
            </a:r>
          </a:p>
          <a:p>
            <a:pPr>
              <a:spcAft>
                <a:spcPts val="600"/>
              </a:spcAft>
            </a:pPr>
            <a:r>
              <a:rPr lang="en-GB" sz="2800" b="1" dirty="0" smtClean="0"/>
              <a:t>Not sliced or cut </a:t>
            </a:r>
          </a:p>
          <a:p>
            <a:pPr>
              <a:spcAft>
                <a:spcPts val="600"/>
              </a:spcAft>
            </a:pPr>
            <a:r>
              <a:rPr lang="en-GB" sz="2800" b="1" dirty="0" smtClean="0"/>
              <a:t>Original; your own work</a:t>
            </a:r>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sers\Stella\AppData\Local\Microsoft\Windows\Temporary Internet Files\Content.IE5\PO2WAS07\cake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777031"/>
            <a:ext cx="2016224" cy="186730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C:\Users\Stella\AppData\Local\Microsoft\Windows\Temporary Internet Files\Content.IE5\QMG83DBM\msqcak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996863"/>
            <a:ext cx="2016224" cy="201622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9" name="Picture 6" descr="C:\Users\Stella\AppData\Local\Microsoft\Windows\Temporary Internet Files\Content.IE5\T33C2JTZ\n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3275" y="2247476"/>
            <a:ext cx="432048" cy="6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38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116632"/>
            <a:ext cx="8820472" cy="1139825"/>
          </a:xfrm>
        </p:spPr>
        <p:txBody>
          <a:bodyPr>
            <a:normAutofit fontScale="90000"/>
          </a:bodyPr>
          <a:lstStyle/>
          <a:p>
            <a:pPr algn="l"/>
            <a:r>
              <a:rPr lang="en-GB" b="1" dirty="0" smtClean="0">
                <a:solidFill>
                  <a:srgbClr val="FFFF99"/>
                </a:solidFill>
                <a:effectLst/>
              </a:rPr>
              <a:t>Follow the brief: </a:t>
            </a:r>
            <a:br>
              <a:rPr lang="en-GB" b="1" dirty="0" smtClean="0">
                <a:solidFill>
                  <a:srgbClr val="FFFF99"/>
                </a:solidFill>
                <a:effectLst/>
              </a:rPr>
            </a:br>
            <a:r>
              <a:rPr lang="en-GB" b="1" dirty="0" smtClean="0">
                <a:solidFill>
                  <a:srgbClr val="FFFF99"/>
                </a:solidFill>
                <a:effectLst/>
              </a:rPr>
              <a:t>Sound work but r</a:t>
            </a:r>
            <a:r>
              <a:rPr lang="en-GB" sz="4400" b="1" dirty="0" smtClean="0">
                <a:solidFill>
                  <a:srgbClr val="FFFF99"/>
                </a:solidFill>
              </a:rPr>
              <a:t>ight </a:t>
            </a:r>
            <a:r>
              <a:rPr lang="en-GB" sz="4400" b="1" dirty="0" smtClean="0">
                <a:solidFill>
                  <a:srgbClr val="FF8B8B"/>
                </a:solidFill>
                <a:effectLst/>
              </a:rPr>
              <a:t>presentation?</a:t>
            </a:r>
            <a:endParaRPr lang="en-GB" sz="4400" b="1" dirty="0">
              <a:solidFill>
                <a:srgbClr val="FF8B8B"/>
              </a:solidFill>
              <a:effectLst/>
            </a:endParaRPr>
          </a:p>
        </p:txBody>
      </p:sp>
      <p:sp>
        <p:nvSpPr>
          <p:cNvPr id="3" name="Content Placeholder 2"/>
          <p:cNvSpPr>
            <a:spLocks noGrp="1"/>
          </p:cNvSpPr>
          <p:nvPr>
            <p:ph sz="half" idx="1"/>
          </p:nvPr>
        </p:nvSpPr>
        <p:spPr>
          <a:xfrm>
            <a:off x="395536" y="1556792"/>
            <a:ext cx="5328592" cy="5112568"/>
          </a:xfrm>
        </p:spPr>
        <p:txBody>
          <a:bodyPr>
            <a:normAutofit/>
          </a:bodyPr>
          <a:lstStyle/>
          <a:p>
            <a:pPr>
              <a:spcAft>
                <a:spcPts val="600"/>
              </a:spcAft>
            </a:pPr>
            <a:r>
              <a:rPr lang="en-GB" sz="2800" b="1" dirty="0" smtClean="0"/>
              <a:t>Chocolate cake</a:t>
            </a:r>
          </a:p>
          <a:p>
            <a:pPr>
              <a:spcAft>
                <a:spcPts val="600"/>
              </a:spcAft>
            </a:pPr>
            <a:r>
              <a:rPr lang="en-GB" sz="2800" b="1" dirty="0" smtClean="0"/>
              <a:t>Round in shape</a:t>
            </a:r>
          </a:p>
          <a:p>
            <a:pPr>
              <a:spcAft>
                <a:spcPts val="600"/>
              </a:spcAft>
            </a:pPr>
            <a:r>
              <a:rPr lang="en-GB" sz="3600" b="1" dirty="0" smtClean="0">
                <a:solidFill>
                  <a:srgbClr val="FF8B8B"/>
                </a:solidFill>
              </a:rPr>
              <a:t>Iced or decorated?</a:t>
            </a:r>
          </a:p>
          <a:p>
            <a:pPr>
              <a:spcAft>
                <a:spcPts val="600"/>
              </a:spcAft>
            </a:pPr>
            <a:r>
              <a:rPr lang="en-GB" sz="2800" b="1" dirty="0" smtClean="0"/>
              <a:t>Size: serves 6-8 people </a:t>
            </a:r>
          </a:p>
          <a:p>
            <a:pPr>
              <a:spcAft>
                <a:spcPts val="600"/>
              </a:spcAft>
            </a:pPr>
            <a:r>
              <a:rPr lang="en-GB" sz="2800" b="1" dirty="0" smtClean="0"/>
              <a:t>Tastes </a:t>
            </a:r>
            <a:r>
              <a:rPr lang="en-GB" sz="2800" b="1" dirty="0"/>
              <a:t>good</a:t>
            </a:r>
          </a:p>
          <a:p>
            <a:pPr>
              <a:spcAft>
                <a:spcPts val="600"/>
              </a:spcAft>
            </a:pPr>
            <a:r>
              <a:rPr lang="en-GB" sz="2800" b="1" dirty="0" smtClean="0"/>
              <a:t>Completed</a:t>
            </a:r>
          </a:p>
          <a:p>
            <a:pPr>
              <a:spcAft>
                <a:spcPts val="600"/>
              </a:spcAft>
            </a:pPr>
            <a:r>
              <a:rPr lang="en-GB" sz="2800" b="1" dirty="0" smtClean="0"/>
              <a:t>Not sliced or cut  </a:t>
            </a:r>
          </a:p>
          <a:p>
            <a:pPr>
              <a:spcAft>
                <a:spcPts val="600"/>
              </a:spcAft>
            </a:pPr>
            <a:r>
              <a:rPr lang="en-GB" sz="2800" b="1" dirty="0" smtClean="0"/>
              <a:t>Original</a:t>
            </a:r>
            <a:r>
              <a:rPr lang="en-GB" sz="2800" b="1" dirty="0"/>
              <a:t>; your own work</a:t>
            </a:r>
          </a:p>
          <a:p>
            <a:pPr>
              <a:spcAft>
                <a:spcPts val="600"/>
              </a:spcAft>
            </a:pPr>
            <a:endParaRPr lang="en-GB" sz="2600" b="1" dirty="0" smtClean="0"/>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tella\AppData\Local\Microsoft\Windows\Temporary Internet Files\Content.IE5\PO2WAS07\chocolate_bday_cake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484784"/>
            <a:ext cx="2983061" cy="424993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C:\Users\Stella\AppData\Local\Microsoft\Windows\Temporary Internet Files\Content.IE5\T33C2JTZ\n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531" y="2742429"/>
            <a:ext cx="599177" cy="79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126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0943"/>
            <a:ext cx="9217024" cy="1211833"/>
          </a:xfrm>
        </p:spPr>
        <p:txBody>
          <a:bodyPr>
            <a:normAutofit fontScale="90000"/>
          </a:bodyPr>
          <a:lstStyle/>
          <a:p>
            <a:pPr algn="l"/>
            <a:r>
              <a:rPr lang="en-GB" b="1" dirty="0" smtClean="0">
                <a:solidFill>
                  <a:srgbClr val="FFFF99"/>
                </a:solidFill>
                <a:effectLst/>
              </a:rPr>
              <a:t>Follow the brief: </a:t>
            </a:r>
            <a:br>
              <a:rPr lang="en-GB" b="1" dirty="0" smtClean="0">
                <a:solidFill>
                  <a:srgbClr val="FFFF99"/>
                </a:solidFill>
                <a:effectLst/>
              </a:rPr>
            </a:br>
            <a:r>
              <a:rPr lang="en-GB" b="1" dirty="0" smtClean="0">
                <a:solidFill>
                  <a:srgbClr val="FFFF99"/>
                </a:solidFill>
                <a:effectLst/>
              </a:rPr>
              <a:t>Great work but </a:t>
            </a:r>
            <a:r>
              <a:rPr lang="en-GB" b="1" dirty="0" smtClean="0">
                <a:solidFill>
                  <a:srgbClr val="FFFF99"/>
                </a:solidFill>
              </a:rPr>
              <a:t>to </a:t>
            </a:r>
            <a:r>
              <a:rPr lang="en-GB" b="1" dirty="0" smtClean="0">
                <a:solidFill>
                  <a:srgbClr val="FF8B8B"/>
                </a:solidFill>
                <a:effectLst/>
              </a:rPr>
              <a:t>scale /word limit?</a:t>
            </a:r>
            <a:endParaRPr lang="en-GB" b="1" dirty="0">
              <a:solidFill>
                <a:srgbClr val="FF8B8B"/>
              </a:solidFill>
              <a:effectLst/>
            </a:endParaRPr>
          </a:p>
        </p:txBody>
      </p:sp>
      <p:sp>
        <p:nvSpPr>
          <p:cNvPr id="3" name="Content Placeholder 2"/>
          <p:cNvSpPr>
            <a:spLocks noGrp="1"/>
          </p:cNvSpPr>
          <p:nvPr>
            <p:ph sz="half" idx="1"/>
          </p:nvPr>
        </p:nvSpPr>
        <p:spPr>
          <a:xfrm>
            <a:off x="395536" y="1556792"/>
            <a:ext cx="6097430" cy="5112568"/>
          </a:xfrm>
        </p:spPr>
        <p:txBody>
          <a:bodyPr>
            <a:normAutofit/>
          </a:bodyPr>
          <a:lstStyle/>
          <a:p>
            <a:pPr>
              <a:spcAft>
                <a:spcPts val="600"/>
              </a:spcAft>
            </a:pPr>
            <a:r>
              <a:rPr lang="en-GB" sz="2800" b="1" dirty="0" smtClean="0"/>
              <a:t>Chocolate cake</a:t>
            </a:r>
          </a:p>
          <a:p>
            <a:pPr>
              <a:spcAft>
                <a:spcPts val="600"/>
              </a:spcAft>
            </a:pPr>
            <a:r>
              <a:rPr lang="en-GB" sz="2800" b="1" dirty="0" smtClean="0"/>
              <a:t>Round in shape</a:t>
            </a:r>
          </a:p>
          <a:p>
            <a:pPr>
              <a:spcAft>
                <a:spcPts val="600"/>
              </a:spcAft>
            </a:pPr>
            <a:r>
              <a:rPr lang="en-GB" sz="2800" b="1" dirty="0" smtClean="0"/>
              <a:t>Iced or decorated</a:t>
            </a:r>
          </a:p>
          <a:p>
            <a:pPr>
              <a:spcAft>
                <a:spcPts val="600"/>
              </a:spcAft>
            </a:pPr>
            <a:r>
              <a:rPr lang="en-GB" sz="3600" b="1" dirty="0" smtClean="0">
                <a:solidFill>
                  <a:srgbClr val="FF8B8B"/>
                </a:solidFill>
              </a:rPr>
              <a:t>Size: serves 6-8 people?</a:t>
            </a:r>
            <a:r>
              <a:rPr lang="en-GB" sz="3600" b="1" dirty="0" smtClean="0">
                <a:solidFill>
                  <a:schemeClr val="accent3">
                    <a:lumMod val="50000"/>
                  </a:schemeClr>
                </a:solidFill>
              </a:rPr>
              <a:t> </a:t>
            </a:r>
          </a:p>
          <a:p>
            <a:pPr>
              <a:spcAft>
                <a:spcPts val="600"/>
              </a:spcAft>
            </a:pPr>
            <a:r>
              <a:rPr lang="en-GB" sz="2800" b="1" dirty="0" smtClean="0"/>
              <a:t>Tastes </a:t>
            </a:r>
            <a:r>
              <a:rPr lang="en-GB" sz="2800" b="1" dirty="0"/>
              <a:t>good</a:t>
            </a:r>
          </a:p>
          <a:p>
            <a:pPr>
              <a:spcAft>
                <a:spcPts val="600"/>
              </a:spcAft>
            </a:pPr>
            <a:r>
              <a:rPr lang="en-GB" sz="2800" b="1" dirty="0" smtClean="0"/>
              <a:t>Completed</a:t>
            </a:r>
          </a:p>
          <a:p>
            <a:pPr>
              <a:spcAft>
                <a:spcPts val="600"/>
              </a:spcAft>
            </a:pPr>
            <a:r>
              <a:rPr lang="en-GB" sz="2800" b="1" dirty="0" smtClean="0"/>
              <a:t>Not sliced or cut  </a:t>
            </a:r>
          </a:p>
          <a:p>
            <a:pPr>
              <a:spcAft>
                <a:spcPts val="600"/>
              </a:spcAft>
            </a:pPr>
            <a:r>
              <a:rPr lang="en-GB" sz="2800" b="1" dirty="0" smtClean="0"/>
              <a:t>Original</a:t>
            </a:r>
            <a:r>
              <a:rPr lang="en-GB" sz="2800" b="1" dirty="0"/>
              <a:t>; your own work</a:t>
            </a:r>
          </a:p>
          <a:p>
            <a:pPr>
              <a:spcAft>
                <a:spcPts val="600"/>
              </a:spcAft>
            </a:pPr>
            <a:endParaRPr lang="en-GB" sz="2600" b="1" dirty="0" smtClean="0"/>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Stella\AppData\Local\Microsoft\Windows\Temporary Internet Files\Content.IE5\OA1DNZ3H\2782021377_da492d23cd_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9014" y="4509120"/>
            <a:ext cx="1405434" cy="171561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6" descr="C:\Users\Stella\AppData\Local\Microsoft\Windows\Temporary Internet Files\Content.IE5\T33C2JTZ\n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3377" y="3174477"/>
            <a:ext cx="599177" cy="79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10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116632"/>
            <a:ext cx="8229600" cy="1139825"/>
          </a:xfrm>
        </p:spPr>
        <p:txBody>
          <a:bodyPr/>
          <a:lstStyle/>
          <a:p>
            <a:pPr algn="l"/>
            <a:r>
              <a:rPr lang="en-GB" sz="4000" b="1" dirty="0" smtClean="0">
                <a:solidFill>
                  <a:srgbClr val="FFFF99"/>
                </a:solidFill>
                <a:effectLst/>
              </a:rPr>
              <a:t>20</a:t>
            </a:r>
            <a:r>
              <a:rPr lang="en-GB" sz="4000" b="1" baseline="30000" dirty="0" smtClean="0">
                <a:solidFill>
                  <a:srgbClr val="FFFF99"/>
                </a:solidFill>
                <a:effectLst/>
              </a:rPr>
              <a:t>th</a:t>
            </a:r>
            <a:r>
              <a:rPr lang="en-GB" sz="4000" b="1" dirty="0" smtClean="0">
                <a:solidFill>
                  <a:srgbClr val="FFFF99"/>
                </a:solidFill>
                <a:effectLst/>
              </a:rPr>
              <a:t> century : ‘Sink or swim’   </a:t>
            </a:r>
            <a:endParaRPr lang="en-GB" sz="4000" b="1" dirty="0">
              <a:solidFill>
                <a:srgbClr val="FFFF99"/>
              </a:solidFill>
              <a:effectLst/>
            </a:endParaRPr>
          </a:p>
        </p:txBody>
      </p:sp>
      <p:pic>
        <p:nvPicPr>
          <p:cNvPr id="20482" name="Picture 2" descr="C:\Users\Stella\AppData\Local\Microsoft\Windows\Temporary Internet Files\Content.IE5\PO2WAS07\7458038940_360a0f8ab6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12776"/>
            <a:ext cx="4464496"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0496" name="Picture 16" descr="C:\Users\Stella\AppData\Local\Microsoft\Windows\Temporary Internet Files\Content.IE5\T33C2JTZ\7022192905_6c14ffa97c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99114"/>
            <a:ext cx="3382152" cy="4435609"/>
          </a:xfrm>
          <a:prstGeom prst="rect">
            <a:avLst/>
          </a:prstGeom>
          <a:noFill/>
          <a:ln w="254000" cmpd="thinThick">
            <a:solidFill>
              <a:srgbClr val="3399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63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60648"/>
            <a:ext cx="9001000" cy="1139825"/>
          </a:xfrm>
        </p:spPr>
        <p:txBody>
          <a:bodyPr>
            <a:normAutofit fontScale="90000"/>
          </a:bodyPr>
          <a:lstStyle/>
          <a:p>
            <a:pPr algn="l"/>
            <a:r>
              <a:rPr lang="en-GB" b="1" dirty="0" smtClean="0">
                <a:solidFill>
                  <a:srgbClr val="FFFF99"/>
                </a:solidFill>
                <a:effectLst/>
              </a:rPr>
              <a:t>Follow the brief: </a:t>
            </a:r>
            <a:br>
              <a:rPr lang="en-GB" b="1" dirty="0" smtClean="0">
                <a:solidFill>
                  <a:srgbClr val="FFFF99"/>
                </a:solidFill>
                <a:effectLst/>
              </a:rPr>
            </a:br>
            <a:r>
              <a:rPr lang="en-GB" b="1" dirty="0" smtClean="0">
                <a:solidFill>
                  <a:srgbClr val="FFFF99"/>
                </a:solidFill>
              </a:rPr>
              <a:t>with </a:t>
            </a:r>
            <a:r>
              <a:rPr lang="en-GB" b="1" dirty="0" smtClean="0">
                <a:solidFill>
                  <a:srgbClr val="FFFF99"/>
                </a:solidFill>
                <a:effectLst/>
              </a:rPr>
              <a:t>the </a:t>
            </a:r>
            <a:r>
              <a:rPr lang="en-GB" b="1" dirty="0" smtClean="0">
                <a:solidFill>
                  <a:srgbClr val="FF8B8B"/>
                </a:solidFill>
                <a:effectLst/>
              </a:rPr>
              <a:t>right ingredients/content?</a:t>
            </a:r>
            <a:endParaRPr lang="en-GB" b="1" dirty="0">
              <a:solidFill>
                <a:srgbClr val="FF8B8B"/>
              </a:solidFill>
              <a:effectLst/>
            </a:endParaRPr>
          </a:p>
        </p:txBody>
      </p:sp>
      <p:sp>
        <p:nvSpPr>
          <p:cNvPr id="3" name="Content Placeholder 2"/>
          <p:cNvSpPr>
            <a:spLocks noGrp="1"/>
          </p:cNvSpPr>
          <p:nvPr>
            <p:ph sz="half" idx="1"/>
          </p:nvPr>
        </p:nvSpPr>
        <p:spPr>
          <a:xfrm>
            <a:off x="395536" y="1556792"/>
            <a:ext cx="4536504" cy="5112568"/>
          </a:xfrm>
        </p:spPr>
        <p:txBody>
          <a:bodyPr>
            <a:normAutofit/>
          </a:bodyPr>
          <a:lstStyle/>
          <a:p>
            <a:pPr>
              <a:spcAft>
                <a:spcPts val="600"/>
              </a:spcAft>
            </a:pPr>
            <a:r>
              <a:rPr lang="en-GB" sz="2600" b="1" dirty="0" smtClean="0"/>
              <a:t>Chocolate cake</a:t>
            </a:r>
          </a:p>
          <a:p>
            <a:pPr>
              <a:spcAft>
                <a:spcPts val="600"/>
              </a:spcAft>
            </a:pPr>
            <a:r>
              <a:rPr lang="en-GB" sz="2600" b="1" dirty="0" smtClean="0"/>
              <a:t>Round in shape</a:t>
            </a:r>
          </a:p>
          <a:p>
            <a:pPr>
              <a:spcAft>
                <a:spcPts val="600"/>
              </a:spcAft>
            </a:pPr>
            <a:r>
              <a:rPr lang="en-GB" sz="2600" b="1" dirty="0" smtClean="0"/>
              <a:t>Iced or decorated</a:t>
            </a:r>
          </a:p>
          <a:p>
            <a:pPr>
              <a:spcAft>
                <a:spcPts val="600"/>
              </a:spcAft>
            </a:pPr>
            <a:r>
              <a:rPr lang="en-GB" sz="2600" b="1" dirty="0" smtClean="0"/>
              <a:t>Size: serves 6-8 people </a:t>
            </a:r>
          </a:p>
          <a:p>
            <a:pPr>
              <a:spcAft>
                <a:spcPts val="600"/>
              </a:spcAft>
            </a:pPr>
            <a:r>
              <a:rPr lang="en-GB" sz="3600" b="1" dirty="0" smtClean="0">
                <a:solidFill>
                  <a:srgbClr val="FF8B8B"/>
                </a:solidFill>
              </a:rPr>
              <a:t>Tastes good?</a:t>
            </a:r>
            <a:endParaRPr lang="en-GB" sz="3600" b="1" dirty="0">
              <a:solidFill>
                <a:srgbClr val="FF8B8B"/>
              </a:solidFill>
            </a:endParaRPr>
          </a:p>
          <a:p>
            <a:pPr>
              <a:spcAft>
                <a:spcPts val="600"/>
              </a:spcAft>
            </a:pPr>
            <a:r>
              <a:rPr lang="en-GB" sz="2600" b="1" dirty="0" smtClean="0"/>
              <a:t>Completed</a:t>
            </a:r>
          </a:p>
          <a:p>
            <a:pPr>
              <a:spcAft>
                <a:spcPts val="600"/>
              </a:spcAft>
            </a:pPr>
            <a:r>
              <a:rPr lang="en-GB" sz="2600" b="1" dirty="0" smtClean="0"/>
              <a:t>Not sliced or cut  </a:t>
            </a:r>
          </a:p>
          <a:p>
            <a:pPr>
              <a:spcAft>
                <a:spcPts val="600"/>
              </a:spcAft>
            </a:pPr>
            <a:r>
              <a:rPr lang="en-GB" sz="2600" b="1" dirty="0" smtClean="0"/>
              <a:t>Original</a:t>
            </a:r>
            <a:r>
              <a:rPr lang="en-GB" sz="2600" b="1" dirty="0"/>
              <a:t>; your own work</a:t>
            </a:r>
          </a:p>
          <a:p>
            <a:pPr>
              <a:spcAft>
                <a:spcPts val="600"/>
              </a:spcAft>
            </a:pPr>
            <a:endParaRPr lang="en-GB" sz="2600" b="1" dirty="0" smtClean="0"/>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Users\Stella\AppData\Local\Microsoft\Windows\Temporary Internet Files\Content.IE5\PO2WAS07\6640522029_d49805a00c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627" y="4221088"/>
            <a:ext cx="3276935" cy="19946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C:\Users\Stella\AppData\Local\Microsoft\Windows\Temporary Internet Files\Content.IE5\QMG83DBM\10312364823_9f068b14f5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7"/>
            <a:ext cx="1497804" cy="2356791"/>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C:\Users\Stella\AppData\Local\Microsoft\Windows\Temporary Internet Files\Content.IE5\T33C2JTZ\cake_-_chocolate_layersDone-slic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7" y="1700806"/>
            <a:ext cx="2118989" cy="235679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Stella\AppData\Local\Microsoft\Windows\Temporary Internet Files\Content.IE5\T33C2JTZ\n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3822549"/>
            <a:ext cx="599177" cy="79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465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96" y="260648"/>
            <a:ext cx="8820472" cy="864096"/>
          </a:xfrm>
        </p:spPr>
        <p:txBody>
          <a:bodyPr>
            <a:normAutofit fontScale="90000"/>
          </a:bodyPr>
          <a:lstStyle/>
          <a:p>
            <a:pPr algn="l"/>
            <a:r>
              <a:rPr lang="en-GB" b="1" dirty="0" smtClean="0">
                <a:solidFill>
                  <a:srgbClr val="FFFF99"/>
                </a:solidFill>
                <a:effectLst/>
              </a:rPr>
              <a:t>Follows the brief exactly-</a:t>
            </a:r>
            <a:br>
              <a:rPr lang="en-GB" b="1" dirty="0" smtClean="0">
                <a:solidFill>
                  <a:srgbClr val="FFFF99"/>
                </a:solidFill>
                <a:effectLst/>
              </a:rPr>
            </a:br>
            <a:r>
              <a:rPr lang="en-GB" b="1" dirty="0" smtClean="0">
                <a:solidFill>
                  <a:srgbClr val="FFFF99"/>
                </a:solidFill>
                <a:effectLst/>
              </a:rPr>
              <a:t> finished to </a:t>
            </a:r>
            <a:r>
              <a:rPr lang="en-GB" b="1" dirty="0" smtClean="0">
                <a:solidFill>
                  <a:srgbClr val="FF8B8B"/>
                </a:solidFill>
                <a:effectLst/>
              </a:rPr>
              <a:t>deadlines  </a:t>
            </a:r>
            <a:endParaRPr lang="en-GB" b="1" dirty="0">
              <a:solidFill>
                <a:srgbClr val="FF8B8B"/>
              </a:solidFill>
              <a:effectLst/>
            </a:endParaRPr>
          </a:p>
        </p:txBody>
      </p:sp>
      <p:sp>
        <p:nvSpPr>
          <p:cNvPr id="3" name="Content Placeholder 2"/>
          <p:cNvSpPr>
            <a:spLocks noGrp="1"/>
          </p:cNvSpPr>
          <p:nvPr>
            <p:ph sz="half" idx="1"/>
          </p:nvPr>
        </p:nvSpPr>
        <p:spPr>
          <a:xfrm>
            <a:off x="395536" y="1484784"/>
            <a:ext cx="4536504" cy="5112568"/>
          </a:xfrm>
        </p:spPr>
        <p:txBody>
          <a:bodyPr>
            <a:normAutofit lnSpcReduction="10000"/>
          </a:bodyPr>
          <a:lstStyle/>
          <a:p>
            <a:pPr>
              <a:spcAft>
                <a:spcPts val="600"/>
              </a:spcAft>
            </a:pPr>
            <a:r>
              <a:rPr lang="en-GB" sz="2800" b="1" dirty="0" smtClean="0"/>
              <a:t>Chocolate cake</a:t>
            </a:r>
          </a:p>
          <a:p>
            <a:pPr>
              <a:spcAft>
                <a:spcPts val="600"/>
              </a:spcAft>
            </a:pPr>
            <a:r>
              <a:rPr lang="en-GB" sz="2800" b="1" dirty="0" smtClean="0"/>
              <a:t>Round in shape</a:t>
            </a:r>
          </a:p>
          <a:p>
            <a:pPr>
              <a:spcAft>
                <a:spcPts val="600"/>
              </a:spcAft>
            </a:pPr>
            <a:r>
              <a:rPr lang="en-GB" sz="2800" b="1" dirty="0" smtClean="0"/>
              <a:t>Iced or decorated </a:t>
            </a:r>
          </a:p>
          <a:p>
            <a:pPr>
              <a:spcAft>
                <a:spcPts val="600"/>
              </a:spcAft>
            </a:pPr>
            <a:r>
              <a:rPr lang="en-GB" sz="2800" b="1" dirty="0" smtClean="0"/>
              <a:t>Size: serves 6-8 people </a:t>
            </a:r>
          </a:p>
          <a:p>
            <a:pPr>
              <a:spcAft>
                <a:spcPts val="600"/>
              </a:spcAft>
            </a:pPr>
            <a:r>
              <a:rPr lang="en-GB" sz="2800" b="1" dirty="0"/>
              <a:t>Taste </a:t>
            </a:r>
            <a:r>
              <a:rPr lang="en-GB" sz="2800" b="1" dirty="0" smtClean="0"/>
              <a:t>good</a:t>
            </a:r>
          </a:p>
          <a:p>
            <a:pPr>
              <a:spcAft>
                <a:spcPts val="600"/>
              </a:spcAft>
            </a:pPr>
            <a:r>
              <a:rPr lang="en-GB" sz="3600" b="1" dirty="0" smtClean="0">
                <a:solidFill>
                  <a:srgbClr val="FF8B8B"/>
                </a:solidFill>
              </a:rPr>
              <a:t>Completed</a:t>
            </a:r>
            <a:r>
              <a:rPr lang="en-GB" sz="2600" b="1" dirty="0" smtClean="0">
                <a:solidFill>
                  <a:srgbClr val="FF8B8B"/>
                </a:solidFill>
              </a:rPr>
              <a:t> </a:t>
            </a:r>
          </a:p>
          <a:p>
            <a:pPr>
              <a:spcAft>
                <a:spcPts val="600"/>
              </a:spcAft>
            </a:pPr>
            <a:r>
              <a:rPr lang="en-GB" sz="2800" b="1" dirty="0" smtClean="0"/>
              <a:t>Not sliced or cut  </a:t>
            </a:r>
            <a:endParaRPr lang="en-GB" sz="2800" b="1" dirty="0"/>
          </a:p>
          <a:p>
            <a:pPr>
              <a:spcAft>
                <a:spcPts val="600"/>
              </a:spcAft>
            </a:pPr>
            <a:r>
              <a:rPr lang="en-GB" sz="2800" b="1" dirty="0" smtClean="0"/>
              <a:t>Original; your own work</a:t>
            </a:r>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tella\AppData\Local\Microsoft\Windows\Temporary Internet Files\Content.IE5\PO2WAS07\chocolate_cake_(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060848"/>
            <a:ext cx="3472159" cy="33952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C:\Users\Stella\AppData\Local\Microsoft\Windows\Temporary Internet Files\Content.IE5\T33C2JTZ\n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149080"/>
            <a:ext cx="432048" cy="6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715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20" y="-27384"/>
            <a:ext cx="12312352" cy="1008113"/>
          </a:xfrm>
        </p:spPr>
        <p:txBody>
          <a:bodyPr>
            <a:normAutofit/>
          </a:bodyPr>
          <a:lstStyle/>
          <a:p>
            <a:pPr algn="l"/>
            <a:r>
              <a:rPr lang="en-GB" b="1" dirty="0" smtClean="0">
                <a:solidFill>
                  <a:srgbClr val="FFFF99"/>
                </a:solidFill>
              </a:rPr>
              <a:t>Follow the brief: </a:t>
            </a:r>
            <a:r>
              <a:rPr lang="en-GB" b="1" dirty="0" smtClean="0">
                <a:solidFill>
                  <a:srgbClr val="FF8B8B"/>
                </a:solidFill>
                <a:effectLst/>
              </a:rPr>
              <a:t>in all details?</a:t>
            </a:r>
            <a:endParaRPr lang="en-GB" b="1" dirty="0">
              <a:solidFill>
                <a:srgbClr val="FF8B8B"/>
              </a:solidFill>
              <a:effectLst/>
            </a:endParaRPr>
          </a:p>
        </p:txBody>
      </p:sp>
      <p:sp>
        <p:nvSpPr>
          <p:cNvPr id="3" name="Content Placeholder 2"/>
          <p:cNvSpPr>
            <a:spLocks noGrp="1"/>
          </p:cNvSpPr>
          <p:nvPr>
            <p:ph sz="half" idx="1"/>
          </p:nvPr>
        </p:nvSpPr>
        <p:spPr>
          <a:xfrm>
            <a:off x="395536" y="1628800"/>
            <a:ext cx="5112568" cy="5112568"/>
          </a:xfrm>
        </p:spPr>
        <p:txBody>
          <a:bodyPr>
            <a:normAutofit/>
          </a:bodyPr>
          <a:lstStyle/>
          <a:p>
            <a:pPr>
              <a:spcAft>
                <a:spcPts val="600"/>
              </a:spcAft>
            </a:pPr>
            <a:r>
              <a:rPr lang="en-GB" sz="2800" b="1" dirty="0" smtClean="0"/>
              <a:t>Chocolate cake</a:t>
            </a:r>
          </a:p>
          <a:p>
            <a:pPr>
              <a:spcAft>
                <a:spcPts val="600"/>
              </a:spcAft>
            </a:pPr>
            <a:r>
              <a:rPr lang="en-GB" sz="2800" b="1" dirty="0" smtClean="0">
                <a:solidFill>
                  <a:schemeClr val="tx1"/>
                </a:solidFill>
              </a:rPr>
              <a:t>Round in shape?</a:t>
            </a:r>
          </a:p>
          <a:p>
            <a:pPr>
              <a:spcAft>
                <a:spcPts val="600"/>
              </a:spcAft>
            </a:pPr>
            <a:r>
              <a:rPr lang="en-GB" sz="2800" b="1" dirty="0" smtClean="0"/>
              <a:t>Iced or decorated </a:t>
            </a:r>
          </a:p>
          <a:p>
            <a:pPr>
              <a:spcAft>
                <a:spcPts val="600"/>
              </a:spcAft>
            </a:pPr>
            <a:r>
              <a:rPr lang="en-GB" sz="2800" b="1" dirty="0" smtClean="0"/>
              <a:t>Size: serves 6-8 people </a:t>
            </a:r>
          </a:p>
          <a:p>
            <a:pPr>
              <a:spcAft>
                <a:spcPts val="600"/>
              </a:spcAft>
            </a:pPr>
            <a:r>
              <a:rPr lang="en-GB" sz="2800" b="1" dirty="0"/>
              <a:t>Taste </a:t>
            </a:r>
            <a:r>
              <a:rPr lang="en-GB" sz="2800" b="1" dirty="0" smtClean="0"/>
              <a:t>good</a:t>
            </a:r>
          </a:p>
          <a:p>
            <a:pPr>
              <a:spcAft>
                <a:spcPts val="600"/>
              </a:spcAft>
            </a:pPr>
            <a:r>
              <a:rPr lang="en-GB" sz="2800" b="1" dirty="0" smtClean="0"/>
              <a:t>Completed</a:t>
            </a:r>
          </a:p>
          <a:p>
            <a:pPr>
              <a:spcAft>
                <a:spcPts val="600"/>
              </a:spcAft>
            </a:pPr>
            <a:r>
              <a:rPr lang="en-GB" sz="3600" b="1" dirty="0" smtClean="0">
                <a:solidFill>
                  <a:srgbClr val="FF8B8B"/>
                </a:solidFill>
              </a:rPr>
              <a:t>Not sliced or cut </a:t>
            </a:r>
          </a:p>
          <a:p>
            <a:pPr>
              <a:spcAft>
                <a:spcPts val="600"/>
              </a:spcAft>
            </a:pPr>
            <a:r>
              <a:rPr lang="en-GB" sz="2800" b="1" dirty="0" smtClean="0"/>
              <a:t>Original; your own work</a:t>
            </a:r>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Stella\AppData\Local\Microsoft\Windows\Temporary Internet Files\Content.IE5\T33C2JTZ\n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157192"/>
            <a:ext cx="432048" cy="6699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tella\AppData\Local\Microsoft\Windows\Temporary Internet Files\Content.IE5\PO2WAS07\9225746203_357f690ed1_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960" y="1053956"/>
            <a:ext cx="2345432" cy="233799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2" name="Picture 23" descr="C:\Users\Stella\AppData\Local\Microsoft\Windows\Temporary Internet Files\Content.IE5\PO2WAS07\cherry-and-chocolate-x-mas-cak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7676" y="3645024"/>
            <a:ext cx="2302716" cy="246854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436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24" y="56927"/>
            <a:ext cx="8807856" cy="1139825"/>
          </a:xfrm>
        </p:spPr>
        <p:txBody>
          <a:bodyPr>
            <a:normAutofit fontScale="90000"/>
          </a:bodyPr>
          <a:lstStyle/>
          <a:p>
            <a:pPr algn="l"/>
            <a:r>
              <a:rPr lang="en-GB" b="1" dirty="0" smtClean="0">
                <a:solidFill>
                  <a:srgbClr val="FFFF99"/>
                </a:solidFill>
                <a:effectLst/>
              </a:rPr>
              <a:t>Originality: Many ways to complete the same assignment brief</a:t>
            </a:r>
            <a:endParaRPr lang="en-GB" b="1" dirty="0">
              <a:solidFill>
                <a:srgbClr val="FFFF99"/>
              </a:solidFill>
              <a:effectLst/>
            </a:endParaRPr>
          </a:p>
        </p:txBody>
      </p:sp>
      <p:sp>
        <p:nvSpPr>
          <p:cNvPr id="3" name="Content Placeholder 2"/>
          <p:cNvSpPr>
            <a:spLocks noGrp="1"/>
          </p:cNvSpPr>
          <p:nvPr>
            <p:ph sz="half" idx="1"/>
          </p:nvPr>
        </p:nvSpPr>
        <p:spPr>
          <a:xfrm>
            <a:off x="395536" y="1556792"/>
            <a:ext cx="4536504" cy="5112568"/>
          </a:xfrm>
        </p:spPr>
        <p:txBody>
          <a:bodyPr>
            <a:noAutofit/>
          </a:bodyPr>
          <a:lstStyle/>
          <a:p>
            <a:pPr>
              <a:spcAft>
                <a:spcPts val="600"/>
              </a:spcAft>
            </a:pPr>
            <a:r>
              <a:rPr lang="en-GB" sz="2800" b="1" dirty="0" smtClean="0"/>
              <a:t>Chocolate cake</a:t>
            </a:r>
          </a:p>
          <a:p>
            <a:pPr>
              <a:spcAft>
                <a:spcPts val="600"/>
              </a:spcAft>
            </a:pPr>
            <a:r>
              <a:rPr lang="en-GB" sz="2800" b="1" dirty="0" smtClean="0"/>
              <a:t>Round in shape</a:t>
            </a:r>
          </a:p>
          <a:p>
            <a:pPr>
              <a:spcAft>
                <a:spcPts val="600"/>
              </a:spcAft>
            </a:pPr>
            <a:r>
              <a:rPr lang="en-GB" sz="2800" b="1" dirty="0" smtClean="0"/>
              <a:t>Iced or decorated </a:t>
            </a:r>
          </a:p>
          <a:p>
            <a:pPr>
              <a:spcAft>
                <a:spcPts val="600"/>
              </a:spcAft>
            </a:pPr>
            <a:r>
              <a:rPr lang="en-GB" sz="2800" b="1" dirty="0" smtClean="0"/>
              <a:t>Size: serves 6-8 people </a:t>
            </a:r>
          </a:p>
          <a:p>
            <a:pPr>
              <a:spcAft>
                <a:spcPts val="600"/>
              </a:spcAft>
            </a:pPr>
            <a:r>
              <a:rPr lang="en-GB" sz="2800" b="1" dirty="0" smtClean="0"/>
              <a:t>Tastes </a:t>
            </a:r>
            <a:r>
              <a:rPr lang="en-GB" sz="2800" b="1" dirty="0"/>
              <a:t>good</a:t>
            </a:r>
          </a:p>
          <a:p>
            <a:pPr>
              <a:spcAft>
                <a:spcPts val="600"/>
              </a:spcAft>
            </a:pPr>
            <a:r>
              <a:rPr lang="en-GB" sz="2800" b="1" dirty="0" smtClean="0"/>
              <a:t>Completed</a:t>
            </a:r>
          </a:p>
          <a:p>
            <a:pPr>
              <a:spcAft>
                <a:spcPts val="600"/>
              </a:spcAft>
            </a:pPr>
            <a:r>
              <a:rPr lang="en-GB" sz="2800" b="1" dirty="0" smtClean="0"/>
              <a:t>Not sliced or cut </a:t>
            </a:r>
          </a:p>
          <a:p>
            <a:pPr>
              <a:spcAft>
                <a:spcPts val="600"/>
              </a:spcAft>
            </a:pPr>
            <a:r>
              <a:rPr lang="en-GB" sz="2800" b="1" dirty="0" smtClean="0"/>
              <a:t>Original</a:t>
            </a:r>
            <a:r>
              <a:rPr lang="en-GB" sz="2800" b="1" dirty="0"/>
              <a:t>; your own work</a:t>
            </a:r>
          </a:p>
          <a:p>
            <a:pPr>
              <a:spcAft>
                <a:spcPts val="600"/>
              </a:spcAft>
            </a:pPr>
            <a:endParaRPr lang="en-GB" sz="2800" b="1" dirty="0" smtClean="0"/>
          </a:p>
        </p:txBody>
      </p:sp>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Stella\AppData\Local\Microsoft\Windows\Temporary Internet Files\Content.IE5\PO2WAS07\cake_-_chocolate_silk_mousse_cake_with_chip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039" y="3198680"/>
            <a:ext cx="1602177" cy="142439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48" name="Picture 24" descr="C:\Users\Stella\AppData\Local\Microsoft\Windows\Temporary Internet Files\Content.IE5\OA1DNZ3H\SSWF-ChocolateCakeWithIc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526" y="1788651"/>
            <a:ext cx="1656184" cy="1163021"/>
          </a:xfrm>
          <a:prstGeom prst="rect">
            <a:avLst/>
          </a:prstGeom>
          <a:solidFill>
            <a:schemeClr val="tx1">
              <a:lumMod val="95000"/>
              <a:lumOff val="5000"/>
            </a:schemeClr>
          </a:solidFill>
          <a:ln w="38100">
            <a:solidFill>
              <a:schemeClr val="accent1">
                <a:lumMod val="50000"/>
              </a:schemeClr>
            </a:solidFill>
          </a:ln>
        </p:spPr>
      </p:pic>
      <p:pic>
        <p:nvPicPr>
          <p:cNvPr id="1050" name="Picture 26" descr="C:\Users\Stella\AppData\Local\Microsoft\Windows\Temporary Internet Files\Content.IE5\OA1DNZ3H\chocolate-birthday-cak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4039" y="4868729"/>
            <a:ext cx="1602177" cy="149374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55" name="Picture 31" descr="C:\Users\Stella\AppData\Local\Microsoft\Windows\Temporary Internet Files\Content.IE5\T33C2JTZ\sacher_torte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4039" y="1788652"/>
            <a:ext cx="1652954" cy="116302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56" name="Picture 32" descr="C:\Users\Stella\AppData\Local\Microsoft\Windows\Temporary Internet Files\Content.IE5\T33C2JTZ\Torte-in-principio-era-una-mucc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1525" y="4869160"/>
            <a:ext cx="1633285" cy="147678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C:\Users\Stella\AppData\Local\Microsoft\Windows\Temporary Internet Files\Content.IE5\QMG83DBM\vanilla-cake-chocolate-icing-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1525" y="3222132"/>
            <a:ext cx="1667087" cy="137749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2534" name="Picture 6" descr="C:\Users\Stella\AppData\Local\Microsoft\Windows\Temporary Internet Files\Content.IE5\OA1DNZ3H\PngMedium-Correct-Sign-3302[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4297" y="1990810"/>
            <a:ext cx="799742" cy="7587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Stella\AppData\Local\Microsoft\Windows\Temporary Internet Files\Content.IE5\OA1DNZ3H\PngMedium-Correct-Sign-3302[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0854" y="3864370"/>
            <a:ext cx="799742" cy="7587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Stella\AppData\Local\Microsoft\Windows\Temporary Internet Files\Content.IE5\OA1DNZ3H\PngMedium-Correct-Sign-3302[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6672" y="5228199"/>
            <a:ext cx="799742" cy="7587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Stella\AppData\Local\Microsoft\Windows\Temporary Internet Files\Content.IE5\OA1DNZ3H\PngMedium-Correct-Sign-3302[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99885" y="1990809"/>
            <a:ext cx="799742" cy="7587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Stella\AppData\Local\Microsoft\Windows\Temporary Internet Files\Content.IE5\OA1DNZ3H\PngMedium-Correct-Sign-3302[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90360" y="3456322"/>
            <a:ext cx="799742" cy="7587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tella\AppData\Local\Microsoft\Windows\Temporary Internet Files\Content.IE5\OA1DNZ3H\PngMedium-Correct-Sign-3302[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8135" y="5236250"/>
            <a:ext cx="799742" cy="75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693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04664"/>
            <a:ext cx="8229600" cy="1139825"/>
          </a:xfrm>
        </p:spPr>
        <p:txBody>
          <a:bodyPr>
            <a:normAutofit/>
          </a:bodyPr>
          <a:lstStyle/>
          <a:p>
            <a:pPr algn="l"/>
            <a:r>
              <a:rPr lang="en-GB" b="1" dirty="0" smtClean="0">
                <a:solidFill>
                  <a:srgbClr val="FFFF99"/>
                </a:solidFill>
                <a:effectLst/>
              </a:rPr>
              <a:t>Academic Integrity</a:t>
            </a:r>
            <a:endParaRPr lang="en-GB" b="1" dirty="0">
              <a:solidFill>
                <a:srgbClr val="FFFF99"/>
              </a:solidFill>
              <a:effectLst/>
            </a:endParaRPr>
          </a:p>
        </p:txBody>
      </p:sp>
      <p:sp>
        <p:nvSpPr>
          <p:cNvPr id="3" name="Content Placeholder 2"/>
          <p:cNvSpPr>
            <a:spLocks noGrp="1"/>
          </p:cNvSpPr>
          <p:nvPr>
            <p:ph sz="half" idx="1"/>
          </p:nvPr>
        </p:nvSpPr>
        <p:spPr>
          <a:xfrm>
            <a:off x="107504" y="1772816"/>
            <a:ext cx="4536504" cy="5112568"/>
          </a:xfrm>
        </p:spPr>
        <p:txBody>
          <a:bodyPr>
            <a:normAutofit/>
          </a:bodyPr>
          <a:lstStyle/>
          <a:p>
            <a:pPr>
              <a:spcAft>
                <a:spcPts val="600"/>
              </a:spcAft>
            </a:pPr>
            <a:r>
              <a:rPr lang="en-GB" b="1" dirty="0" smtClean="0"/>
              <a:t>An exact copy of another cake</a:t>
            </a:r>
          </a:p>
          <a:p>
            <a:pPr>
              <a:spcAft>
                <a:spcPts val="600"/>
              </a:spcAft>
            </a:pPr>
            <a:r>
              <a:rPr lang="en-GB" b="1" dirty="0" smtClean="0"/>
              <a:t>A rough copy of another cake </a:t>
            </a:r>
          </a:p>
          <a:p>
            <a:pPr>
              <a:spcAft>
                <a:spcPts val="600"/>
              </a:spcAft>
            </a:pPr>
            <a:r>
              <a:rPr lang="en-GB" b="1" dirty="0" smtClean="0"/>
              <a:t>Cut and pasted ideas from more than one other cake</a:t>
            </a:r>
          </a:p>
        </p:txBody>
      </p:sp>
      <p:pic>
        <p:nvPicPr>
          <p:cNvPr id="8195" name="Picture 3" descr="C:\Users\lifsc\AppData\Local\Microsoft\Windows\Temporary Internet Files\Content.IE5\XW20GBDT\MC9003015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3122" y="1528526"/>
            <a:ext cx="1505201" cy="11435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lifsc\AppData\Local\Microsoft\Windows\Temporary Internet Files\Content.IE5\XW20GBDT\MC9003015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280" y="1484784"/>
            <a:ext cx="1557700" cy="1157396"/>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C:\Users\lifsc\AppData\Local\Microsoft\Windows\Temporary Internet Files\Content.IE5\ZD81K1U2\MC9004451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7193" y="2903934"/>
            <a:ext cx="1319223" cy="13264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Program Files (x86)\Microsoft Office\MEDIA\OFFICE14\Bullets\BD21301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Stella\AppData\Local\Microsoft\Windows\Temporary Internet Files\Content.IE5\T33C2JTZ\n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934" y="3135320"/>
            <a:ext cx="432048" cy="6699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Stella\AppData\Local\Microsoft\Windows\Temporary Internet Files\Content.IE5\T33C2JTZ\n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8100" y="4940547"/>
            <a:ext cx="432048" cy="6699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Stella\AppData\Local\Microsoft\Windows\Temporary Internet Files\Content.IE5\T33C2JTZ\n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9594" y="1937628"/>
            <a:ext cx="432048" cy="6699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lifsc\AppData\Local\Microsoft\Windows\Temporary Internet Files\Content.IE5\XW20GBDT\MC9003015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803" y="5382510"/>
            <a:ext cx="1654327" cy="889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C:\Users\lifsc\AppData\Local\Microsoft\Windows\Temporary Internet Files\Content.IE5\ZD81K1U2\MC9004451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009" y="2852936"/>
            <a:ext cx="1319223" cy="13264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lifsc\AppData\Local\Microsoft\Windows\Temporary Internet Files\Content.IE5\ZD81K1U2\MC9004451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668" y="4633715"/>
            <a:ext cx="1319223" cy="132640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Stella\AppData\Local\Microsoft\Windows\Temporary Internet Files\Content.IE5\T33C2JTZ\hear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2852936"/>
            <a:ext cx="659612" cy="4607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Stella\AppData\Local\Microsoft\Windows\Temporary Internet Files\Content.IE5\T33C2JTZ\hear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0185" y="4725144"/>
            <a:ext cx="659612" cy="46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992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Stella\AppData\Local\Microsoft\Windows\Temporary Internet Files\Content.IE5\JF6NVZST\6a00c225259fe3604a00e398dd70b700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71400"/>
            <a:ext cx="9180512"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6512" y="-99391"/>
            <a:ext cx="9180512" cy="1517030"/>
          </a:xfrm>
          <a:solidFill>
            <a:srgbClr val="392613"/>
          </a:solidFill>
        </p:spPr>
        <p:txBody>
          <a:bodyPr/>
          <a:lstStyle/>
          <a:p>
            <a:r>
              <a:rPr lang="en-GB" b="1" dirty="0" smtClean="0">
                <a:solidFill>
                  <a:schemeClr val="tx1"/>
                </a:solidFill>
                <a:effectLst/>
              </a:rPr>
              <a:t>There was a lot of cake to eat </a:t>
            </a:r>
            <a:br>
              <a:rPr lang="en-GB" b="1" dirty="0" smtClean="0">
                <a:solidFill>
                  <a:schemeClr val="tx1"/>
                </a:solidFill>
                <a:effectLst/>
              </a:rPr>
            </a:br>
            <a:r>
              <a:rPr lang="en-GB" b="1" dirty="0" smtClean="0">
                <a:solidFill>
                  <a:schemeClr val="tx1"/>
                </a:solidFill>
                <a:effectLst/>
              </a:rPr>
              <a:t>that week! </a:t>
            </a:r>
            <a:endParaRPr lang="en-GB" b="1" dirty="0">
              <a:solidFill>
                <a:schemeClr val="tx1"/>
              </a:solidFill>
              <a:effectLst/>
            </a:endParaRPr>
          </a:p>
        </p:txBody>
      </p:sp>
    </p:spTree>
    <p:extLst>
      <p:ext uri="{BB962C8B-B14F-4D97-AF65-F5344CB8AC3E}">
        <p14:creationId xmlns:p14="http://schemas.microsoft.com/office/powerpoint/2010/main" val="22349770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p:cNvSpPr/>
          <p:nvPr/>
        </p:nvSpPr>
        <p:spPr>
          <a:xfrm rot="6730423">
            <a:off x="3448147" y="5326132"/>
            <a:ext cx="2032693" cy="2047541"/>
          </a:xfrm>
          <a:prstGeom prst="chord">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03648" y="548680"/>
            <a:ext cx="6264696" cy="5544616"/>
          </a:xfrm>
          <a:prstGeom prst="ellipse">
            <a:avLst/>
          </a:prstGeom>
          <a:solidFill>
            <a:srgbClr val="FFFFFF"/>
          </a:solidFill>
          <a:ln w="76200">
            <a:solidFill>
              <a:srgbClr val="FFFF99"/>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accent4">
                    <a:lumMod val="50000"/>
                  </a:schemeClr>
                </a:solidFill>
                <a:effectLst>
                  <a:outerShdw blurRad="38100" dist="38100" dir="2700000" algn="tl">
                    <a:srgbClr val="000000">
                      <a:alpha val="43137"/>
                    </a:srgbClr>
                  </a:outerShdw>
                </a:effectLst>
              </a:rPr>
              <a:t>And then what?</a:t>
            </a:r>
          </a:p>
          <a:p>
            <a:pPr algn="ctr"/>
            <a:r>
              <a:rPr lang="en-GB" sz="4400" b="1" smtClean="0">
                <a:solidFill>
                  <a:schemeClr val="accent4">
                    <a:lumMod val="50000"/>
                  </a:schemeClr>
                </a:solidFill>
                <a:effectLst>
                  <a:outerShdw blurRad="38100" dist="38100" dir="2700000" algn="tl">
                    <a:srgbClr val="000000">
                      <a:alpha val="43137"/>
                    </a:srgbClr>
                  </a:outerShdw>
                </a:effectLst>
              </a:rPr>
              <a:t>What’s next?  </a:t>
            </a:r>
            <a:endParaRPr lang="en-GB" sz="44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1122570"/>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OFFICE14\Bullets\BD2130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3387725"/>
            <a:ext cx="82550" cy="825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6512" y="2492897"/>
            <a:ext cx="9180512" cy="1440159"/>
          </a:xfrm>
          <a:solidFill>
            <a:srgbClr val="392613"/>
          </a:solidFill>
        </p:spPr>
        <p:txBody>
          <a:bodyPr/>
          <a:lstStyle/>
          <a:p>
            <a:r>
              <a:rPr lang="en-GB" b="1" dirty="0" smtClean="0">
                <a:solidFill>
                  <a:schemeClr val="tx1"/>
                </a:solidFill>
                <a:effectLst/>
              </a:rPr>
              <a:t>Thank you!</a:t>
            </a:r>
            <a:endParaRPr lang="en-GB" b="1" dirty="0">
              <a:solidFill>
                <a:schemeClr val="tx1"/>
              </a:solidFill>
              <a:effectLst/>
            </a:endParaRPr>
          </a:p>
        </p:txBody>
      </p:sp>
    </p:spTree>
    <p:extLst>
      <p:ext uri="{BB962C8B-B14F-4D97-AF65-F5344CB8AC3E}">
        <p14:creationId xmlns:p14="http://schemas.microsoft.com/office/powerpoint/2010/main" val="2740645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descr="C:\Users\Stella\AppData\Local\Microsoft\Windows\Temporary Internet Files\Content.IE5\OA1DNZ3H\neurona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7384"/>
            <a:ext cx="9108504" cy="6832365"/>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C:\Users\Stella\AppData\Local\Microsoft\Windows\Temporary Internet Files\Content.IE5\QMG83DBM\neurology-vide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485" y="2132856"/>
            <a:ext cx="3672408"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GB"/>
          </a:p>
        </p:txBody>
      </p:sp>
      <p:sp>
        <p:nvSpPr>
          <p:cNvPr id="18" name="Title 1"/>
          <p:cNvSpPr txBox="1">
            <a:spLocks/>
          </p:cNvSpPr>
          <p:nvPr/>
        </p:nvSpPr>
        <p:spPr bwMode="auto">
          <a:xfrm>
            <a:off x="179512" y="116632"/>
            <a:ext cx="8784976" cy="1139825"/>
          </a:xfrm>
          <a:prstGeom prst="rect">
            <a:avLst/>
          </a:prstGeom>
          <a:solidFill>
            <a:schemeClr val="accent4">
              <a:lumMod val="10000"/>
            </a:schemeClr>
          </a:solidFill>
          <a:ln>
            <a:noFill/>
          </a:ln>
          <a:effectLs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algn="l"/>
            <a:r>
              <a:rPr lang="en-GB" sz="4000" b="1" kern="0" dirty="0" smtClean="0">
                <a:solidFill>
                  <a:srgbClr val="FFFF99"/>
                </a:solidFill>
                <a:effectLst/>
              </a:rPr>
              <a:t>Reliance on the intrinsic strengths of the individual student</a:t>
            </a:r>
            <a:endParaRPr lang="en-GB" sz="4000" b="1" kern="0" dirty="0">
              <a:solidFill>
                <a:srgbClr val="FFFF99"/>
              </a:solidFill>
              <a:effectLst/>
            </a:endParaRPr>
          </a:p>
        </p:txBody>
      </p:sp>
    </p:spTree>
    <p:extLst>
      <p:ext uri="{BB962C8B-B14F-4D97-AF65-F5344CB8AC3E}">
        <p14:creationId xmlns:p14="http://schemas.microsoft.com/office/powerpoint/2010/main" val="3600448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9861</TotalTime>
  <Words>2792</Words>
  <Application>Microsoft Office PowerPoint</Application>
  <PresentationFormat>Diavoorstelling (4:3)</PresentationFormat>
  <Paragraphs>621</Paragraphs>
  <Slides>87</Slides>
  <Notes>29</Notes>
  <HiddenSlides>0</HiddenSlides>
  <MMClips>0</MMClips>
  <ScaleCrop>false</ScaleCrop>
  <HeadingPairs>
    <vt:vector size="6" baseType="variant">
      <vt:variant>
        <vt:lpstr>Thema</vt:lpstr>
      </vt:variant>
      <vt:variant>
        <vt:i4>2</vt:i4>
      </vt:variant>
      <vt:variant>
        <vt:lpstr>Ingesloten OLE-bronprogramma's</vt:lpstr>
      </vt:variant>
      <vt:variant>
        <vt:i4>1</vt:i4>
      </vt:variant>
      <vt:variant>
        <vt:lpstr>Diatitels</vt:lpstr>
      </vt:variant>
      <vt:variant>
        <vt:i4>87</vt:i4>
      </vt:variant>
    </vt:vector>
  </HeadingPairs>
  <TitlesOfParts>
    <vt:vector size="90" baseType="lpstr">
      <vt:lpstr>1_Orbit</vt:lpstr>
      <vt:lpstr>2_Office Theme</vt:lpstr>
      <vt:lpstr>Clip</vt:lpstr>
      <vt:lpstr>Onderwijsparade 2015</vt:lpstr>
      <vt:lpstr>PowerPoint-presentatie</vt:lpstr>
      <vt:lpstr>PowerPoint-presentatie</vt:lpstr>
      <vt:lpstr>PowerPoint-presentatie</vt:lpstr>
      <vt:lpstr>View from the past </vt:lpstr>
      <vt:lpstr>Outline </vt:lpstr>
      <vt:lpstr>PowerPoint-presentatie</vt:lpstr>
      <vt:lpstr>20th century : ‘Sink or swim’   </vt:lpstr>
      <vt:lpstr>PowerPoint-presentatie</vt:lpstr>
      <vt:lpstr>PowerPoint-presentatie</vt:lpstr>
      <vt:lpstr>PowerPoint-presentatie</vt:lpstr>
      <vt:lpstr>“Is there any point providing resources to assist students who struggle?” </vt:lpstr>
      <vt:lpstr>Factors impacting on Achievement    </vt:lpstr>
      <vt:lpstr>PowerPoint-presentatie</vt:lpstr>
      <vt:lpstr>PowerPoint-presentatie</vt:lpstr>
      <vt:lpstr>PowerPoint-presentatie</vt:lpstr>
      <vt:lpstr>PowerPoint-presentatie</vt:lpstr>
      <vt:lpstr>More integrated into teaching </vt:lpstr>
      <vt:lpstr>Features of skills provision </vt:lpstr>
      <vt:lpstr>PowerPoint-presentatie</vt:lpstr>
      <vt:lpstr>Use of analytics  </vt:lpstr>
      <vt:lpstr>‘The quantified self’  – self-tracking  </vt:lpstr>
      <vt:lpstr>‘The quantified student’</vt:lpstr>
      <vt:lpstr>PowerPoint-presentatie</vt:lpstr>
      <vt:lpstr>PowerPoint-presentatie</vt:lpstr>
      <vt:lpstr>PowerPoint-presentatie</vt:lpstr>
      <vt:lpstr>PowerPoint-presentatie</vt:lpstr>
      <vt:lpstr>PowerPoint-presentatie</vt:lpstr>
      <vt:lpstr>PowerPoint-presentatie</vt:lpstr>
      <vt:lpstr>“</vt:lpstr>
      <vt:lpstr>“We only have a few minutes so I’ll need to speed up.”</vt:lpstr>
      <vt:lpstr>PowerPoint-presentatie</vt:lpstr>
      <vt:lpstr>PowerPoint-presentatie</vt:lpstr>
      <vt:lpstr>20th century study skills ?  </vt:lpstr>
      <vt:lpstr>Expect students to ‘engage’ </vt:lpstr>
      <vt:lpstr>What skills do employers seek in graduates? ‘Future Fit’(CBI 2009)  </vt:lpstr>
      <vt:lpstr>PowerPoint-presentatie</vt:lpstr>
      <vt:lpstr>PowerPoint-presentatie</vt:lpstr>
      <vt:lpstr>PowerPoint-presentatie</vt:lpstr>
      <vt:lpstr>… and use technologies</vt:lpstr>
      <vt:lpstr>They still need core study skills…</vt:lpstr>
      <vt:lpstr>PowerPoint-presentatie</vt:lpstr>
      <vt:lpstr>And more skills and attributes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Self-evaluation of own learning preferences: e.g. level of stimulus       </vt:lpstr>
      <vt:lpstr>Learning Preferences: global: serial        </vt:lpstr>
      <vt:lpstr>PowerPoint-presentatie</vt:lpstr>
      <vt:lpstr>PowerPoint-presentatie</vt:lpstr>
      <vt:lpstr>PowerPoint-presentatie</vt:lpstr>
      <vt:lpstr>PowerPoint-presentatie</vt:lpstr>
      <vt:lpstr>PowerPoint-presentatie</vt:lpstr>
      <vt:lpstr>PowerPoint-presentatie</vt:lpstr>
      <vt:lpstr>Support from ‘peers’ and recent graduates </vt:lpstr>
      <vt:lpstr>PowerPoint-presentatie</vt:lpstr>
      <vt:lpstr>Challenges of Technology-enhanced learning tasks     </vt:lpstr>
      <vt:lpstr>PowerPoint-presentatie</vt:lpstr>
      <vt:lpstr> Attention to detail &amp; sequence </vt:lpstr>
      <vt:lpstr>PowerPoint-presentatie</vt:lpstr>
      <vt:lpstr>PowerPoint-presentatie</vt:lpstr>
      <vt:lpstr>PowerPoint-presentatie</vt:lpstr>
      <vt:lpstr>PowerPoint-presentatie</vt:lpstr>
      <vt:lpstr>Affect and enjoyment </vt:lpstr>
      <vt:lpstr>Study skills through chocolate cake: finding the fun &amp; making the point</vt:lpstr>
      <vt:lpstr>Check the assignment brief</vt:lpstr>
      <vt:lpstr>Follow the brief exactly:</vt:lpstr>
      <vt:lpstr>Follow the brief exactly:  Great work- but is it on topic?  </vt:lpstr>
      <vt:lpstr>Follow the brief:  Good ideas but right structure? </vt:lpstr>
      <vt:lpstr>Follow the brief:  Sound work but right presentation?</vt:lpstr>
      <vt:lpstr>Follow the brief:  Great work but to scale /word limit?</vt:lpstr>
      <vt:lpstr>Follow the brief:  with the right ingredients/content?</vt:lpstr>
      <vt:lpstr>Follows the brief exactly-  finished to deadlines  </vt:lpstr>
      <vt:lpstr>Follow the brief: in all details?</vt:lpstr>
      <vt:lpstr>Originality: Many ways to complete the same assignment brief</vt:lpstr>
      <vt:lpstr>Academic Integrity</vt:lpstr>
      <vt:lpstr>There was a lot of cake to eat  that week! </vt:lpstr>
      <vt:lpstr>PowerPoint-presentatie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dc:creator>
  <cp:lastModifiedBy>Judith Thissen</cp:lastModifiedBy>
  <cp:revision>724</cp:revision>
  <cp:lastPrinted>2014-04-03T10:06:50Z</cp:lastPrinted>
  <dcterms:created xsi:type="dcterms:W3CDTF">2013-02-10T14:16:12Z</dcterms:created>
  <dcterms:modified xsi:type="dcterms:W3CDTF">2015-03-06T08:36:52Z</dcterms:modified>
</cp:coreProperties>
</file>